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2" r:id="rId3"/>
    <p:sldMasterId id="2147483685" r:id="rId4"/>
    <p:sldMasterId id="2147483702" r:id="rId5"/>
  </p:sldMasterIdLst>
  <p:notesMasterIdLst>
    <p:notesMasterId r:id="rId15"/>
  </p:notesMasterIdLst>
  <p:handoutMasterIdLst>
    <p:handoutMasterId r:id="rId16"/>
  </p:handoutMasterIdLst>
  <p:sldIdLst>
    <p:sldId id="267" r:id="rId6"/>
    <p:sldId id="288" r:id="rId7"/>
    <p:sldId id="295" r:id="rId8"/>
    <p:sldId id="296" r:id="rId9"/>
    <p:sldId id="305" r:id="rId10"/>
    <p:sldId id="306" r:id="rId11"/>
    <p:sldId id="307" r:id="rId12"/>
    <p:sldId id="298" r:id="rId13"/>
    <p:sldId id="30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108" autoAdjust="0"/>
  </p:normalViewPr>
  <p:slideViewPr>
    <p:cSldViewPr>
      <p:cViewPr>
        <p:scale>
          <a:sx n="80" d="100"/>
          <a:sy n="80" d="100"/>
        </p:scale>
        <p:origin x="-1116"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ED1458-D2B7-42B1-AE82-FE6FC3A7897D}" type="datetimeFigureOut">
              <a:rPr lang="en-US" smtClean="0"/>
              <a:t>14-Nov-2015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69A9B1-A481-44E6-8121-A5B6C0B44CC4}" type="slidenum">
              <a:rPr lang="en-US" smtClean="0"/>
              <a:t>‹#›</a:t>
            </a:fld>
            <a:endParaRPr lang="en-US"/>
          </a:p>
        </p:txBody>
      </p:sp>
    </p:spTree>
    <p:extLst>
      <p:ext uri="{BB962C8B-B14F-4D97-AF65-F5344CB8AC3E}">
        <p14:creationId xmlns:p14="http://schemas.microsoft.com/office/powerpoint/2010/main" val="1172091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039FE6-FC36-4385-8D01-B71A049F5E16}" type="datetimeFigureOut">
              <a:rPr lang="en-US" smtClean="0"/>
              <a:t>14-Nov-2015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00DE77-1EB0-44A5-95D8-48A1D6902A31}" type="slidenum">
              <a:rPr lang="en-US" smtClean="0"/>
              <a:t>‹#›</a:t>
            </a:fld>
            <a:endParaRPr lang="en-US"/>
          </a:p>
        </p:txBody>
      </p:sp>
    </p:spTree>
    <p:extLst>
      <p:ext uri="{BB962C8B-B14F-4D97-AF65-F5344CB8AC3E}">
        <p14:creationId xmlns:p14="http://schemas.microsoft.com/office/powerpoint/2010/main" val="369724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eorgia" panose="02040502050405020303" pitchFamily="18" charset="0"/>
              </a:rPr>
              <a:t>Good afternoon everyone.</a:t>
            </a:r>
            <a:r>
              <a:rPr lang="en-US" baseline="0" dirty="0" smtClean="0">
                <a:latin typeface="Georgia" panose="02040502050405020303" pitchFamily="18" charset="0"/>
              </a:rPr>
              <a:t> </a:t>
            </a:r>
          </a:p>
          <a:p>
            <a:endParaRPr lang="en-US" baseline="0" dirty="0" smtClean="0">
              <a:latin typeface="Georgia" panose="02040502050405020303" pitchFamily="18" charset="0"/>
            </a:endParaRPr>
          </a:p>
          <a:p>
            <a:r>
              <a:rPr lang="en-US" baseline="0" dirty="0" smtClean="0">
                <a:latin typeface="Georgia" panose="02040502050405020303" pitchFamily="18" charset="0"/>
              </a:rPr>
              <a:t>I’m going to give you’re a brief overview of the Young Professionals Campaign and talk about one of the most exciting things that we have done in the campaign thus far.</a:t>
            </a:r>
          </a:p>
        </p:txBody>
      </p:sp>
      <p:sp>
        <p:nvSpPr>
          <p:cNvPr id="4" name="Slide Number Placeholder 3"/>
          <p:cNvSpPr>
            <a:spLocks noGrp="1"/>
          </p:cNvSpPr>
          <p:nvPr>
            <p:ph type="sldNum" sz="quarter" idx="10"/>
          </p:nvPr>
        </p:nvSpPr>
        <p:spPr/>
        <p:txBody>
          <a:bodyPr/>
          <a:lstStyle/>
          <a:p>
            <a:fld id="{B400DE77-1EB0-44A5-95D8-48A1D6902A31}" type="slidenum">
              <a:rPr lang="en-US" smtClean="0"/>
              <a:t>1</a:t>
            </a:fld>
            <a:endParaRPr lang="en-US"/>
          </a:p>
        </p:txBody>
      </p:sp>
    </p:spTree>
    <p:extLst>
      <p:ext uri="{BB962C8B-B14F-4D97-AF65-F5344CB8AC3E}">
        <p14:creationId xmlns:p14="http://schemas.microsoft.com/office/powerpoint/2010/main" val="193232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Georgia" panose="02040502050405020303" pitchFamily="18" charset="0"/>
                <a:ea typeface="ヒラギノ角ゴ Pro W3" pitchFamily="-84" charset="-128"/>
              </a:rPr>
              <a:t>The campaign is a unique opportunity for Rotary to connect with young professionals (ages 25-40) and learn about their perceptions of Rotary. Using a multi-phase approach, we’ve incorporated research, social media outreach, and testing of new creative concepts, Rotary is learning more and more about this demographic, identifying challenges that clubs have attracting young professionals, and as a result, working to develop new ideas and innovative strategies to increase this important membership segment in Rotary clubs. </a:t>
            </a:r>
          </a:p>
          <a:p>
            <a:endParaRPr lang="en-US" altLang="en-US" dirty="0" smtClean="0">
              <a:latin typeface="Georgia" panose="02040502050405020303" pitchFamily="18" charset="0"/>
              <a:ea typeface="ヒラギノ角ゴ Pro W3" pitchFamily="-84" charset="-128"/>
            </a:endParaRPr>
          </a:p>
          <a:p>
            <a:r>
              <a:rPr lang="en-US" altLang="en-US" dirty="0" smtClean="0">
                <a:latin typeface="Georgia" panose="02040502050405020303" pitchFamily="18" charset="0"/>
                <a:ea typeface="ヒラギノ角ゴ Pro W3" pitchFamily="-84" charset="-128"/>
              </a:rPr>
              <a:t>The campaign is a direct result of a generous donation from a major donor, and is being led by a </a:t>
            </a:r>
            <a:r>
              <a:rPr lang="en-US" altLang="en-US" dirty="0" smtClean="0">
                <a:latin typeface="Georgia" panose="02040502050405020303" pitchFamily="18" charset="0"/>
                <a:ea typeface="ヒラギノ角ゴ Pro W3" pitchFamily="-84" charset="-128"/>
              </a:rPr>
              <a:t>team </a:t>
            </a:r>
            <a:r>
              <a:rPr lang="en-US" altLang="en-US" dirty="0" smtClean="0">
                <a:latin typeface="Georgia" panose="02040502050405020303" pitchFamily="18" charset="0"/>
                <a:ea typeface="ヒラギノ角ゴ Pro W3" pitchFamily="-84" charset="-128"/>
              </a:rPr>
              <a:t>of Rotary staff</a:t>
            </a:r>
            <a:r>
              <a:rPr lang="en-US" altLang="en-US" smtClean="0">
                <a:latin typeface="Georgia" panose="02040502050405020303" pitchFamily="18" charset="0"/>
                <a:ea typeface="ヒラギノ角ゴ Pro W3" pitchFamily="-84" charset="-128"/>
              </a:rPr>
              <a:t>. </a:t>
            </a:r>
            <a:r>
              <a:rPr lang="en-US" altLang="en-US" smtClean="0">
                <a:latin typeface="Georgia" panose="02040502050405020303" pitchFamily="18" charset="0"/>
                <a:ea typeface="ヒラギノ角ゴ Pro W3" pitchFamily="-84" charset="-128"/>
              </a:rPr>
              <a:t>We have created a multi-phase approach that has enabled us to use various techniques as we engage with this demographic . Due </a:t>
            </a:r>
            <a:r>
              <a:rPr lang="en-US" altLang="en-US" dirty="0" smtClean="0">
                <a:latin typeface="Georgia" panose="02040502050405020303" pitchFamily="18" charset="0"/>
                <a:ea typeface="ヒラギノ角ゴ Pro W3" pitchFamily="-84" charset="-128"/>
              </a:rPr>
              <a:t>to the nature of the donation, activities are currently limited to the United States. Although our activities and findings have occurred in the US, our young professionals findings and research support major conclusions from studies and focus groups conducted worldwide.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pitchFamily="34" charset="0"/>
                <a:ea typeface="ヒラギノ角ゴ Pro W3" pitchFamily="-84" charset="-128"/>
              </a:defRPr>
            </a:lvl1pPr>
            <a:lvl2pPr marL="742909" indent="-285734" defTabSz="931811" eaLnBrk="0" hangingPunct="0">
              <a:defRPr sz="2400">
                <a:solidFill>
                  <a:schemeClr val="tx1"/>
                </a:solidFill>
                <a:latin typeface="Arial" pitchFamily="34" charset="0"/>
                <a:ea typeface="ヒラギノ角ゴ Pro W3" pitchFamily="-84" charset="-128"/>
              </a:defRPr>
            </a:lvl2pPr>
            <a:lvl3pPr marL="1142937" indent="-228587" defTabSz="931811" eaLnBrk="0" hangingPunct="0">
              <a:defRPr sz="2400">
                <a:solidFill>
                  <a:schemeClr val="tx1"/>
                </a:solidFill>
                <a:latin typeface="Arial" pitchFamily="34" charset="0"/>
                <a:ea typeface="ヒラギノ角ゴ Pro W3" pitchFamily="-84" charset="-128"/>
              </a:defRPr>
            </a:lvl3pPr>
            <a:lvl4pPr marL="1600111" indent="-228587" defTabSz="931811" eaLnBrk="0" hangingPunct="0">
              <a:defRPr sz="2400">
                <a:solidFill>
                  <a:schemeClr val="tx1"/>
                </a:solidFill>
                <a:latin typeface="Arial" pitchFamily="34" charset="0"/>
                <a:ea typeface="ヒラギノ角ゴ Pro W3" pitchFamily="-84" charset="-128"/>
              </a:defRPr>
            </a:lvl4pPr>
            <a:lvl5pPr marL="2057287" indent="-228587" defTabSz="931811" eaLnBrk="0" hangingPunct="0">
              <a:defRPr sz="2400">
                <a:solidFill>
                  <a:schemeClr val="tx1"/>
                </a:solidFill>
                <a:latin typeface="Arial" pitchFamily="34" charset="0"/>
                <a:ea typeface="ヒラギノ角ゴ Pro W3" pitchFamily="-84" charset="-128"/>
              </a:defRPr>
            </a:lvl5pPr>
            <a:lvl6pPr marL="2514461"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635"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811"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985"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1357CBBF-137A-41E8-B504-B825EA70D9B7}" type="slidenum">
              <a:rPr lang="en-US" altLang="en-US" sz="1200">
                <a:solidFill>
                  <a:srgbClr val="000000"/>
                </a:solidFill>
              </a:rPr>
              <a:pPr/>
              <a:t>2</a:t>
            </a:fld>
            <a:endParaRPr lang="en-US"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Georgia" panose="02040502050405020303" pitchFamily="18" charset="0"/>
                <a:ea typeface="ヒラギノ角ゴ Pro W3" pitchFamily="-84" charset="-128"/>
              </a:rPr>
              <a:t>In phase 1, we used social media to connect with young professionals and increase their awareness of Rotary. We identified three areas within the United States with a strong growth potential of young professionals and worked with districts to modify existing Rotary service projects and events to create opportunities where prospective members could speak with Rotarians and experience Rotary outside of a traditional club meeting. Here is a snapshot from our social media exposure including conversations on Facebook, Twitter, </a:t>
            </a:r>
            <a:r>
              <a:rPr lang="en-US" altLang="en-US" dirty="0" err="1" smtClean="0">
                <a:latin typeface="Georgia" panose="02040502050405020303" pitchFamily="18" charset="0"/>
                <a:ea typeface="ヒラギノ角ゴ Pro W3" pitchFamily="-84" charset="-128"/>
              </a:rPr>
              <a:t>Vimeo</a:t>
            </a:r>
            <a:r>
              <a:rPr lang="en-US" altLang="en-US" dirty="0" smtClean="0">
                <a:latin typeface="Georgia" panose="02040502050405020303" pitchFamily="18" charset="0"/>
                <a:ea typeface="ヒラギノ角ゴ Pro W3" pitchFamily="-84" charset="-128"/>
              </a:rPr>
              <a:t>, </a:t>
            </a:r>
            <a:r>
              <a:rPr lang="en-US" altLang="en-US" dirty="0" err="1" smtClean="0">
                <a:latin typeface="Georgia" panose="02040502050405020303" pitchFamily="18" charset="0"/>
                <a:ea typeface="ヒラギノ角ゴ Pro W3" pitchFamily="-84" charset="-128"/>
              </a:rPr>
              <a:t>Instagram</a:t>
            </a:r>
            <a:r>
              <a:rPr lang="en-US" altLang="en-US" dirty="0" smtClean="0">
                <a:latin typeface="Georgia" panose="02040502050405020303" pitchFamily="18" charset="0"/>
                <a:ea typeface="ヒラギノ角ゴ Pro W3" pitchFamily="-84" charset="-128"/>
              </a:rPr>
              <a:t> and several blogs all highlighting Rotary and Rotary events.</a:t>
            </a:r>
          </a:p>
          <a:p>
            <a:endParaRPr lang="en-US" altLang="en-US" dirty="0" smtClean="0">
              <a:latin typeface="Georgia" panose="02040502050405020303" pitchFamily="18" charset="0"/>
              <a:ea typeface="ヒラギノ角ゴ Pro W3" pitchFamily="-84" charset="-128"/>
            </a:endParaRPr>
          </a:p>
          <a:p>
            <a:r>
              <a:rPr lang="en-US" altLang="en-US" dirty="0" smtClean="0">
                <a:latin typeface="Georgia" panose="02040502050405020303" pitchFamily="18" charset="0"/>
                <a:ea typeface="ヒラギノ角ゴ Pro W3" pitchFamily="-84" charset="-128"/>
              </a:rPr>
              <a:t>We worked closely with districts </a:t>
            </a:r>
            <a:r>
              <a:rPr lang="en-US" altLang="en-US" dirty="0" smtClean="0">
                <a:latin typeface="Georgia" panose="02040502050405020303" pitchFamily="18" charset="0"/>
                <a:ea typeface="ヒラギノ角ゴ Pro W3" pitchFamily="-84" charset="-128"/>
              </a:rPr>
              <a:t>to </a:t>
            </a:r>
            <a:r>
              <a:rPr lang="en-US" altLang="en-US" dirty="0" smtClean="0">
                <a:latin typeface="Georgia" panose="02040502050405020303" pitchFamily="18" charset="0"/>
                <a:ea typeface="ヒラギノ角ゴ Pro W3" pitchFamily="-84" charset="-128"/>
              </a:rPr>
              <a:t>develop events where </a:t>
            </a:r>
            <a:r>
              <a:rPr lang="en-US" altLang="en-US" dirty="0" smtClean="0">
                <a:latin typeface="Georgia" panose="02040502050405020303" pitchFamily="18" charset="0"/>
                <a:ea typeface="ヒラギノ角ゴ Pro W3" pitchFamily="-84" charset="-128"/>
              </a:rPr>
              <a:t>nearly </a:t>
            </a:r>
            <a:r>
              <a:rPr lang="en-US" altLang="en-US" b="1" dirty="0" smtClean="0">
                <a:latin typeface="Georgia" panose="02040502050405020303" pitchFamily="18" charset="0"/>
                <a:ea typeface="ヒラギノ角ゴ Pro W3" pitchFamily="-84" charset="-128"/>
              </a:rPr>
              <a:t>100 non-Rotarians  </a:t>
            </a:r>
            <a:r>
              <a:rPr lang="en-US" altLang="en-US" b="1" dirty="0" err="1" smtClean="0">
                <a:latin typeface="Georgia" panose="02040502050405020303" pitchFamily="18" charset="0"/>
                <a:ea typeface="ヒラギノ角ゴ Pro W3" pitchFamily="-84" charset="-128"/>
              </a:rPr>
              <a:t>Yps</a:t>
            </a:r>
            <a:r>
              <a:rPr lang="en-US" altLang="en-US" b="1" baseline="0" dirty="0" smtClean="0">
                <a:latin typeface="Georgia" panose="02040502050405020303" pitchFamily="18" charset="0"/>
                <a:ea typeface="ヒラギノ角ゴ Pro W3" pitchFamily="-84" charset="-128"/>
              </a:rPr>
              <a:t> </a:t>
            </a:r>
          </a:p>
          <a:p>
            <a:r>
              <a:rPr lang="en-US" altLang="en-US" dirty="0" smtClean="0">
                <a:latin typeface="Georgia" panose="02040502050405020303" pitchFamily="18" charset="0"/>
                <a:ea typeface="ヒラギノ角ゴ Pro W3" pitchFamily="-84" charset="-128"/>
              </a:rPr>
              <a:t>attended these events </a:t>
            </a:r>
            <a:r>
              <a:rPr lang="en-US" altLang="en-US" dirty="0" smtClean="0">
                <a:latin typeface="Georgia" panose="02040502050405020303" pitchFamily="18" charset="0"/>
                <a:ea typeface="ヒラギノ角ゴ Pro W3" pitchFamily="-84" charset="-128"/>
              </a:rPr>
              <a:t>and were able to engage with Rotary and </a:t>
            </a:r>
            <a:r>
              <a:rPr lang="en-US" altLang="en-US" dirty="0" err="1" smtClean="0">
                <a:latin typeface="Georgia" panose="02040502050405020303" pitchFamily="18" charset="0"/>
                <a:ea typeface="ヒラギノ角ゴ Pro W3" pitchFamily="-84" charset="-128"/>
              </a:rPr>
              <a:t>Rotaract</a:t>
            </a:r>
            <a:r>
              <a:rPr lang="en-US" altLang="en-US" dirty="0" smtClean="0">
                <a:latin typeface="Georgia" panose="02040502050405020303" pitchFamily="18" charset="0"/>
                <a:ea typeface="ヒラギノ角ゴ Pro W3" pitchFamily="-84" charset="-128"/>
              </a:rPr>
              <a:t> members</a:t>
            </a:r>
            <a:r>
              <a:rPr lang="en-US" altLang="en-US" b="1" dirty="0" smtClean="0">
                <a:latin typeface="Georgia" panose="02040502050405020303" pitchFamily="18" charset="0"/>
                <a:ea typeface="ヒラギノ角ゴ Pro W3" pitchFamily="-84" charset="-128"/>
              </a:rPr>
              <a:t> </a:t>
            </a:r>
            <a:r>
              <a:rPr lang="en-US" altLang="en-US" b="1" i="1" dirty="0" smtClean="0">
                <a:latin typeface="Georgia" panose="02040502050405020303" pitchFamily="18" charset="0"/>
                <a:ea typeface="ヒラギノ角ゴ Pro W3" pitchFamily="-84" charset="-128"/>
              </a:rPr>
              <a:t>before  </a:t>
            </a:r>
            <a:r>
              <a:rPr lang="en-US" altLang="en-US" dirty="0" smtClean="0">
                <a:latin typeface="Georgia" panose="02040502050405020303" pitchFamily="18" charset="0"/>
                <a:ea typeface="ヒラギノ角ゴ Pro W3" pitchFamily="-84" charset="-128"/>
              </a:rPr>
              <a:t>being invited to a traditional club meeting.</a:t>
            </a:r>
          </a:p>
          <a:p>
            <a:r>
              <a:rPr lang="en-US" altLang="en-US" dirty="0" smtClean="0">
                <a:latin typeface="Arial" pitchFamily="34" charset="0"/>
                <a:ea typeface="ヒラギノ角ゴ Pro W3" pitchFamily="-84" charset="-128"/>
              </a:rPr>
              <a:t> </a:t>
            </a:r>
          </a:p>
          <a:p>
            <a:r>
              <a:rPr lang="en-US" altLang="en-US" dirty="0" smtClean="0">
                <a:latin typeface="Georgia" panose="02040502050405020303" pitchFamily="18" charset="0"/>
                <a:ea typeface="ヒラギノ角ゴ Pro W3" pitchFamily="-84" charset="-128"/>
              </a:rPr>
              <a:t>In phase 2, we </a:t>
            </a:r>
            <a:r>
              <a:rPr lang="en-US" altLang="en-US" dirty="0" smtClean="0">
                <a:latin typeface="Georgia" panose="02040502050405020303" pitchFamily="18" charset="0"/>
                <a:ea typeface="ヒラギノ角ゴ Pro W3" pitchFamily="-84" charset="-128"/>
              </a:rPr>
              <a:t>wanted to take our findings and build from there. As a result, we worked with an advertising agency in Chicago, Schaefer Condon and Carter, who created 4 distinct concepts combining Rotary’s service focus and its valuable connections and friendships.</a:t>
            </a:r>
          </a:p>
          <a:p>
            <a:endParaRPr lang="en-US" altLang="en-US" dirty="0" smtClean="0">
              <a:latin typeface="Georgia" panose="02040502050405020303" pitchFamily="18" charset="0"/>
              <a:ea typeface="ヒラギノ角ゴ Pro W3" pitchFamily="-84" charset="-128"/>
            </a:endParaRPr>
          </a:p>
          <a:p>
            <a:r>
              <a:rPr lang="en-US" altLang="en-US" dirty="0" smtClean="0">
                <a:latin typeface="Georgia" panose="02040502050405020303" pitchFamily="18" charset="0"/>
                <a:ea typeface="ヒラギノ角ゴ Pro W3" pitchFamily="-84" charset="-128"/>
              </a:rPr>
              <a:t>We utilized focus groups to test them and see how they resonated with young professionals. We did 12 focus groups in total, and visited six different locations in the United States… The goal was to get variety, and interview a good cross-section of young professionals. Participants came from all </a:t>
            </a:r>
            <a:r>
              <a:rPr lang="en-US" altLang="en-US" u="sng" dirty="0" smtClean="0">
                <a:latin typeface="Georgia" panose="02040502050405020303" pitchFamily="18" charset="0"/>
                <a:ea typeface="ヒラギノ角ゴ Pro W3" pitchFamily="-84" charset="-128"/>
              </a:rPr>
              <a:t>over </a:t>
            </a:r>
            <a:r>
              <a:rPr lang="en-US" altLang="en-US" dirty="0" smtClean="0">
                <a:latin typeface="Georgia" panose="02040502050405020303" pitchFamily="18" charset="0"/>
                <a:ea typeface="ヒラギノ角ゴ Pro W3" pitchFamily="-84" charset="-128"/>
              </a:rPr>
              <a:t>- big cities and smaller towns. Men and women were interviewed </a:t>
            </a:r>
            <a:r>
              <a:rPr lang="en-US" altLang="en-US" u="sng" dirty="0" smtClean="0">
                <a:latin typeface="Georgia" panose="02040502050405020303" pitchFamily="18" charset="0"/>
                <a:ea typeface="ヒラギノ角ゴ Pro W3" pitchFamily="-84" charset="-128"/>
              </a:rPr>
              <a:t>separately</a:t>
            </a:r>
            <a:r>
              <a:rPr lang="en-US" altLang="en-US" dirty="0" smtClean="0">
                <a:latin typeface="Georgia" panose="02040502050405020303" pitchFamily="18" charset="0"/>
                <a:ea typeface="ヒラギノ角ゴ Pro W3" pitchFamily="-84" charset="-128"/>
              </a:rPr>
              <a:t>, and close to </a:t>
            </a:r>
            <a:r>
              <a:rPr lang="en-US" altLang="en-US" u="sng" dirty="0" smtClean="0">
                <a:latin typeface="Georgia" panose="02040502050405020303" pitchFamily="18" charset="0"/>
                <a:ea typeface="ヒラギノ角ゴ Pro W3" pitchFamily="-84" charset="-128"/>
              </a:rPr>
              <a:t>100</a:t>
            </a:r>
            <a:r>
              <a:rPr lang="en-US" altLang="en-US" dirty="0" smtClean="0">
                <a:latin typeface="Georgia" panose="02040502050405020303" pitchFamily="18" charset="0"/>
                <a:ea typeface="ヒラギノ角ゴ Pro W3" pitchFamily="-84" charset="-128"/>
              </a:rPr>
              <a:t> young professionals participated.</a:t>
            </a:r>
          </a:p>
          <a:p>
            <a:endParaRPr lang="en-US" altLang="en-US" dirty="0" smtClean="0">
              <a:latin typeface="Georgia" panose="02040502050405020303" pitchFamily="18" charset="0"/>
              <a:ea typeface="ヒラギノ角ゴ Pro W3" pitchFamily="-84" charset="-128"/>
            </a:endParaRPr>
          </a:p>
          <a:p>
            <a:r>
              <a:rPr lang="en-US" altLang="en-US" dirty="0" smtClean="0">
                <a:latin typeface="Georgia" panose="02040502050405020303" pitchFamily="18" charset="0"/>
                <a:ea typeface="ヒラギノ角ゴ Pro W3" pitchFamily="-84" charset="-128"/>
              </a:rPr>
              <a:t>So who </a:t>
            </a:r>
            <a:r>
              <a:rPr lang="en-US" altLang="en-US" u="sng" dirty="0" smtClean="0">
                <a:latin typeface="Georgia" panose="02040502050405020303" pitchFamily="18" charset="0"/>
                <a:ea typeface="ヒラギノ角ゴ Pro W3" pitchFamily="-84" charset="-128"/>
              </a:rPr>
              <a:t>exactly</a:t>
            </a:r>
            <a:r>
              <a:rPr lang="en-US" altLang="en-US" dirty="0" smtClean="0">
                <a:latin typeface="Georgia" panose="02040502050405020303" pitchFamily="18" charset="0"/>
                <a:ea typeface="ヒラギノ角ゴ Pro W3" pitchFamily="-84" charset="-128"/>
              </a:rPr>
              <a:t> is the young professional? We are focusing on the </a:t>
            </a:r>
            <a:r>
              <a:rPr lang="en-US" altLang="en-US" u="sng" dirty="0" smtClean="0">
                <a:latin typeface="Georgia" panose="02040502050405020303" pitchFamily="18" charset="0"/>
                <a:ea typeface="ヒラギノ角ゴ Pro W3" pitchFamily="-84" charset="-128"/>
              </a:rPr>
              <a:t>40 and under, post-college</a:t>
            </a:r>
            <a:r>
              <a:rPr lang="en-US" altLang="en-US" dirty="0" smtClean="0">
                <a:latin typeface="Georgia" panose="02040502050405020303" pitchFamily="18" charset="0"/>
                <a:ea typeface="ヒラギノ角ゴ Pro W3" pitchFamily="-84" charset="-128"/>
              </a:rPr>
              <a:t> group, so age 25-40 was the target.  This is the </a:t>
            </a:r>
            <a:r>
              <a:rPr lang="en-US" altLang="en-US" u="sng" dirty="0" smtClean="0">
                <a:latin typeface="Georgia" panose="02040502050405020303" pitchFamily="18" charset="0"/>
                <a:ea typeface="ヒラギノ角ゴ Pro W3" pitchFamily="-84" charset="-128"/>
              </a:rPr>
              <a:t>next generation</a:t>
            </a:r>
            <a:r>
              <a:rPr lang="en-US" altLang="en-US" dirty="0" smtClean="0">
                <a:latin typeface="Georgia" panose="02040502050405020303" pitchFamily="18" charset="0"/>
                <a:ea typeface="ヒラギノ角ゴ Pro W3" pitchFamily="-84" charset="-128"/>
              </a:rPr>
              <a:t> of Rotarians. And honestly, we had group after group of young professionals who would have made </a:t>
            </a:r>
            <a:r>
              <a:rPr lang="en-US" altLang="en-US" u="sng" dirty="0" smtClean="0">
                <a:latin typeface="Georgia" panose="02040502050405020303" pitchFamily="18" charset="0"/>
                <a:ea typeface="ヒラギノ角ゴ Pro W3" pitchFamily="-84" charset="-128"/>
              </a:rPr>
              <a:t>great</a:t>
            </a:r>
            <a:r>
              <a:rPr lang="en-US" altLang="en-US" dirty="0" smtClean="0">
                <a:latin typeface="Georgia" panose="02040502050405020303" pitchFamily="18" charset="0"/>
                <a:ea typeface="ヒラギノ角ゴ Pro W3" pitchFamily="-84" charset="-128"/>
              </a:rPr>
              <a:t> Rotarians.  Architects, pharmacists, lawyers, business people… These were accomplished, go-getters, and just the kind of people we wanted.  So what did we learn</a:t>
            </a:r>
            <a:r>
              <a:rPr lang="en-US" altLang="en-US" dirty="0" smtClean="0">
                <a:latin typeface="Georgia" panose="02040502050405020303" pitchFamily="18" charset="0"/>
                <a:ea typeface="ヒラギノ角ゴ Pro W3" pitchFamily="-84" charset="-128"/>
              </a:rPr>
              <a:t>? And</a:t>
            </a:r>
            <a:r>
              <a:rPr lang="en-US" altLang="en-US" baseline="0" dirty="0" smtClean="0">
                <a:latin typeface="Georgia" panose="02040502050405020303" pitchFamily="18" charset="0"/>
                <a:ea typeface="ヒラギノ角ゴ Pro W3" pitchFamily="-84" charset="-128"/>
              </a:rPr>
              <a:t> we moved into Phase 3</a:t>
            </a:r>
            <a:endParaRPr lang="en-US" altLang="en-US" dirty="0" smtClean="0">
              <a:latin typeface="Georgia" panose="02040502050405020303" pitchFamily="18" charset="0"/>
              <a:ea typeface="ヒラギノ角ゴ Pro W3" pitchFamily="-84" charset="-128"/>
            </a:endParaRP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14-Nov-2015</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3</a:t>
            </a:fld>
            <a:endParaRPr lang="en-US" dirty="0"/>
          </a:p>
        </p:txBody>
      </p:sp>
    </p:spTree>
    <p:extLst>
      <p:ext uri="{BB962C8B-B14F-4D97-AF65-F5344CB8AC3E}">
        <p14:creationId xmlns:p14="http://schemas.microsoft.com/office/powerpoint/2010/main" val="43417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Georgia" panose="02040502050405020303" pitchFamily="18" charset="0"/>
                <a:ea typeface="ヒラギノ角ゴ Pro W3" pitchFamily="-84" charset="-128"/>
              </a:rPr>
              <a:t>So, we decided to host t</a:t>
            </a:r>
            <a:r>
              <a:rPr lang="en-US" dirty="0" smtClean="0">
                <a:latin typeface="Georgia" panose="02040502050405020303" pitchFamily="18" charset="0"/>
                <a:ea typeface="ヒラギノ角ゴ Pro W3" pitchFamily="-84" charset="-128"/>
              </a:rPr>
              <a:t>he Young Professionals Summit, which took place</a:t>
            </a:r>
            <a:r>
              <a:rPr lang="en-US" baseline="0" dirty="0" smtClean="0">
                <a:latin typeface="Georgia" panose="02040502050405020303" pitchFamily="18" charset="0"/>
                <a:ea typeface="ヒラギノ角ゴ Pro W3" pitchFamily="-84" charset="-128"/>
              </a:rPr>
              <a:t> </a:t>
            </a:r>
            <a:r>
              <a:rPr lang="en-US" dirty="0" smtClean="0">
                <a:latin typeface="Georgia" panose="02040502050405020303" pitchFamily="18" charset="0"/>
                <a:ea typeface="ヒラギノ角ゴ Pro W3" pitchFamily="-84" charset="-128"/>
              </a:rPr>
              <a:t>on</a:t>
            </a:r>
            <a:r>
              <a:rPr lang="en-US" baseline="0" dirty="0" smtClean="0">
                <a:latin typeface="Georgia" panose="02040502050405020303" pitchFamily="18" charset="0"/>
                <a:ea typeface="ヒラギノ角ゴ Pro W3" pitchFamily="-84" charset="-128"/>
              </a:rPr>
              <a:t> </a:t>
            </a:r>
            <a:r>
              <a:rPr lang="en-US" dirty="0" smtClean="0">
                <a:latin typeface="Georgia" panose="02040502050405020303" pitchFamily="18" charset="0"/>
                <a:ea typeface="ヒラギノ角ゴ Pro W3" pitchFamily="-84" charset="-128"/>
              </a:rPr>
              <a:t>26-27 September in Chicago.</a:t>
            </a:r>
            <a:r>
              <a:rPr lang="en-US" baseline="0" dirty="0" smtClean="0">
                <a:latin typeface="Georgia" panose="02040502050405020303" pitchFamily="18" charset="0"/>
                <a:ea typeface="ヒラギノ角ゴ Pro W3" pitchFamily="-84" charset="-128"/>
              </a:rPr>
              <a:t> </a:t>
            </a:r>
            <a:r>
              <a:rPr lang="en-US" sz="1200" b="0" baseline="0" dirty="0" smtClean="0">
                <a:solidFill>
                  <a:schemeClr val="tx1">
                    <a:lumMod val="50000"/>
                  </a:schemeClr>
                </a:solidFill>
                <a:latin typeface="Georgia" panose="02040502050405020303" pitchFamily="18" charset="0"/>
                <a:ea typeface="MS PGothic" pitchFamily="34" charset="-128"/>
                <a:cs typeface="Arial" panose="020B0604020202020204" pitchFamily="34" charset="0"/>
              </a:rPr>
              <a:t>Out of over 130 applicants from across the US, w</a:t>
            </a:r>
            <a:r>
              <a:rPr lang="en-US" baseline="0" dirty="0" smtClean="0">
                <a:latin typeface="Georgia" panose="02040502050405020303" pitchFamily="18" charset="0"/>
                <a:ea typeface="ヒラギノ角ゴ Pro W3" pitchFamily="-84" charset="-128"/>
              </a:rPr>
              <a:t>e</a:t>
            </a:r>
            <a:r>
              <a:rPr lang="en-US" dirty="0" smtClean="0">
                <a:latin typeface="Georgia" panose="02040502050405020303" pitchFamily="18" charset="0"/>
                <a:ea typeface="ヒラギノ角ゴ Pro W3" pitchFamily="-84" charset="-128"/>
              </a:rPr>
              <a:t> gave 32 young leaders the chance to share their thoughts, reflect on their stories, and exchange ideas. </a:t>
            </a:r>
            <a:r>
              <a:rPr lang="en-US" dirty="0" smtClean="0">
                <a:latin typeface="Georgia" panose="02040502050405020303" pitchFamily="18" charset="0"/>
                <a:ea typeface="ヒラギノ角ゴ Pro W3" pitchFamily="-107" charset="-128"/>
                <a:cs typeface="ヒラギノ角ゴ Pro W3" pitchFamily="-107" charset="-128"/>
              </a:rPr>
              <a:t>This group was very engaged, excited, and honestly, really honored to have this opportunity to share their ideas and experiences with others from across the US. </a:t>
            </a:r>
          </a:p>
          <a:p>
            <a:endParaRPr lang="en-US" dirty="0" smtClean="0">
              <a:latin typeface="Georgia" panose="02040502050405020303" pitchFamily="18" charset="0"/>
              <a:ea typeface="ヒラギノ角ゴ Pro W3" pitchFamily="-84" charset="-128"/>
            </a:endParaRPr>
          </a:p>
          <a:p>
            <a:r>
              <a:rPr lang="en-US" dirty="0" smtClean="0">
                <a:latin typeface="Georgia" panose="02040502050405020303" pitchFamily="18" charset="0"/>
                <a:ea typeface="ヒラギノ角ゴ Pro W3" pitchFamily="-84" charset="-128"/>
              </a:rPr>
              <a:t>Through a facilitated discussion called Appreciative Inquiry, we discovered what’s working now, worked to identify solutions to challenges, and thought of ways to amplify our positive experiences so that even more young professionals can discover Rotary. We’ve asked each participants to connect with their district governors after the event to share their experience, as well as discuss possible strategies that they would like to implement in their clubs. </a:t>
            </a:r>
          </a:p>
          <a:p>
            <a:endParaRPr lang="en-US" dirty="0" smtClean="0">
              <a:latin typeface="Arial" pitchFamily="34" charset="0"/>
              <a:ea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63009C1D-CB32-43C8-9693-0A745255E239}"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315057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Create a satellite club with an alternate meeting time or format more convenient for prospective members with young families. Consider a Saturday morning meeting or a satellite e-club.</a:t>
            </a:r>
          </a:p>
          <a:p>
            <a:pPr marL="171450" indent="-171450">
              <a:buFont typeface="Arial" panose="020B0604020202020204" pitchFamily="34" charset="0"/>
              <a:buChar char="•"/>
            </a:pPr>
            <a:r>
              <a:rPr lang="en-US" dirty="0" smtClean="0"/>
              <a:t>Reduce meal expenses or make meals optional</a:t>
            </a:r>
          </a:p>
          <a:p>
            <a:pPr marL="171450" indent="-171450">
              <a:buFont typeface="Arial" panose="020B0604020202020204" pitchFamily="34" charset="0"/>
              <a:buChar char="•"/>
            </a:pPr>
            <a:r>
              <a:rPr lang="en-US" dirty="0" smtClean="0"/>
              <a:t>Create a welcoming club environment</a:t>
            </a:r>
            <a:r>
              <a:rPr lang="en-US" baseline="0" dirty="0" smtClean="0"/>
              <a:t> that</a:t>
            </a:r>
            <a:r>
              <a:rPr lang="en-US" dirty="0" smtClean="0"/>
              <a:t> is accepting of absences. Perfect attendance is typically not attainable for today’s professionals. This may require some changes in your club’s traditions or policies</a:t>
            </a:r>
          </a:p>
          <a:p>
            <a:pPr marL="171450" indent="-171450">
              <a:buFont typeface="Arial" panose="020B0604020202020204" pitchFamily="34" charset="0"/>
              <a:buChar char="•"/>
            </a:pPr>
            <a:r>
              <a:rPr lang="en-US" dirty="0" smtClean="0"/>
              <a:t>Create social and networking activities that are interesting and convenient</a:t>
            </a:r>
          </a:p>
          <a:p>
            <a:pPr marL="171450" indent="-171450">
              <a:buFont typeface="Arial" panose="020B0604020202020204" pitchFamily="34" charset="0"/>
              <a:buChar char="•"/>
            </a:pPr>
            <a:r>
              <a:rPr lang="en-US" dirty="0" smtClean="0"/>
              <a:t>Get them involved. Young professionals are creative and eager to generate new ideas for solving persistent problems.</a:t>
            </a:r>
          </a:p>
          <a:p>
            <a:endParaRPr lang="en-US" dirty="0"/>
          </a:p>
        </p:txBody>
      </p:sp>
      <p:sp>
        <p:nvSpPr>
          <p:cNvPr id="4" name="Slide Number Placeholder 3"/>
          <p:cNvSpPr>
            <a:spLocks noGrp="1"/>
          </p:cNvSpPr>
          <p:nvPr>
            <p:ph type="sldNum" sz="quarter" idx="10"/>
          </p:nvPr>
        </p:nvSpPr>
        <p:spPr/>
        <p:txBody>
          <a:bodyPr/>
          <a:lstStyle/>
          <a:p>
            <a:fld id="{B400DE77-1EB0-44A5-95D8-48A1D6902A31}" type="slidenum">
              <a:rPr lang="en-US" smtClean="0"/>
              <a:t>6</a:t>
            </a:fld>
            <a:endParaRPr lang="en-US"/>
          </a:p>
        </p:txBody>
      </p:sp>
    </p:spTree>
    <p:extLst>
      <p:ext uri="{BB962C8B-B14F-4D97-AF65-F5344CB8AC3E}">
        <p14:creationId xmlns:p14="http://schemas.microsoft.com/office/powerpoint/2010/main" val="280760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a:defRPr/>
            </a:pPr>
            <a:fld id="{63009C1D-CB32-43C8-9693-0A745255E239}"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375249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(10 </a:t>
            </a:r>
            <a:r>
              <a:rPr lang="en-US" dirty="0" err="1" smtClean="0"/>
              <a:t>mins</a:t>
            </a:r>
            <a:r>
              <a:rPr lang="en-US" dirty="0" smtClean="0"/>
              <a: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Time to get</a:t>
            </a:r>
            <a:endParaRPr lang="en-US" dirty="0"/>
          </a:p>
        </p:txBody>
      </p:sp>
      <p:sp>
        <p:nvSpPr>
          <p:cNvPr id="4" name="Slide Number Placeholder 3"/>
          <p:cNvSpPr>
            <a:spLocks noGrp="1"/>
          </p:cNvSpPr>
          <p:nvPr>
            <p:ph type="sldNum" sz="quarter" idx="10"/>
          </p:nvPr>
        </p:nvSpPr>
        <p:spPr/>
        <p:txBody>
          <a:bodyPr/>
          <a:lstStyle/>
          <a:p>
            <a:fld id="{B400DE77-1EB0-44A5-95D8-48A1D6902A31}" type="slidenum">
              <a:rPr lang="en-US" smtClean="0"/>
              <a:t>9</a:t>
            </a:fld>
            <a:endParaRPr lang="en-US"/>
          </a:p>
        </p:txBody>
      </p:sp>
    </p:spTree>
    <p:extLst>
      <p:ext uri="{BB962C8B-B14F-4D97-AF65-F5344CB8AC3E}">
        <p14:creationId xmlns:p14="http://schemas.microsoft.com/office/powerpoint/2010/main" val="344377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01319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54777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21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5" rIns="91429" bIns="45715" anchor="b"/>
          <a:lstStyle>
            <a:lvl1pPr algn="l">
              <a:defRPr sz="2000" b="1">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853113"/>
          </a:xfrm>
          <a:prstGeom prst="rect">
            <a:avLst/>
          </a:prstGeom>
        </p:spPr>
        <p:txBody>
          <a:bodyPr lIns="91429" tIns="45715" rIns="91429" bIns="45715"/>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smtClean="0"/>
              <a:t>Click to edit Master text styles</a:t>
            </a:r>
          </a:p>
        </p:txBody>
      </p:sp>
    </p:spTree>
    <p:extLst>
      <p:ext uri="{BB962C8B-B14F-4D97-AF65-F5344CB8AC3E}">
        <p14:creationId xmlns:p14="http://schemas.microsoft.com/office/powerpoint/2010/main" val="321885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5" rIns="91429" bIns="45715" anchor="b"/>
          <a:lstStyle>
            <a:lvl1pPr algn="l">
              <a:defRPr sz="2000" b="1">
                <a:latin typeface="Arial Narrow"/>
                <a:cs typeface="Arial Narrow"/>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29" tIns="45715" rIns="91429" bIns="45715"/>
          <a:lstStyle>
            <a:lvl1pPr marL="0" indent="0">
              <a:buNone/>
              <a:defRPr sz="3200"/>
            </a:lvl1pPr>
            <a:lvl2pPr marL="457146" indent="0">
              <a:buNone/>
              <a:defRPr sz="2800"/>
            </a:lvl2pPr>
            <a:lvl3pPr marL="914291" indent="0">
              <a:buNone/>
              <a:defRPr sz="2400"/>
            </a:lvl3pPr>
            <a:lvl4pPr marL="1371438" indent="0">
              <a:buNone/>
              <a:defRPr sz="2000"/>
            </a:lvl4pPr>
            <a:lvl5pPr marL="1828584" indent="0">
              <a:buNone/>
              <a:defRPr sz="2000"/>
            </a:lvl5pPr>
            <a:lvl6pPr marL="2285729" indent="0">
              <a:buNone/>
              <a:defRPr sz="2000"/>
            </a:lvl6pPr>
            <a:lvl7pPr marL="2742875" indent="0">
              <a:buNone/>
              <a:defRPr sz="2000"/>
            </a:lvl7pPr>
            <a:lvl8pPr marL="3200021" indent="0">
              <a:buNone/>
              <a:defRPr sz="2000"/>
            </a:lvl8pPr>
            <a:lvl9pPr marL="3657167"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smtClean="0"/>
              <a:t>Click to edit Master text styles</a:t>
            </a:r>
          </a:p>
        </p:txBody>
      </p:sp>
    </p:spTree>
    <p:extLst>
      <p:ext uri="{BB962C8B-B14F-4D97-AF65-F5344CB8AC3E}">
        <p14:creationId xmlns:p14="http://schemas.microsoft.com/office/powerpoint/2010/main" val="255601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4801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66947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575" tIns="0" rIns="0" bIns="91429"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146" indent="0" algn="ctr">
              <a:buNone/>
              <a:defRPr>
                <a:solidFill>
                  <a:schemeClr val="tx1">
                    <a:tint val="75000"/>
                  </a:schemeClr>
                </a:solidFill>
              </a:defRPr>
            </a:lvl2pPr>
            <a:lvl3pPr marL="914291" indent="0" algn="ctr">
              <a:buNone/>
              <a:defRPr>
                <a:solidFill>
                  <a:schemeClr val="tx1">
                    <a:tint val="75000"/>
                  </a:schemeClr>
                </a:solidFill>
              </a:defRPr>
            </a:lvl3pPr>
            <a:lvl4pPr marL="1371438" indent="0" algn="ctr">
              <a:buNone/>
              <a:defRPr>
                <a:solidFill>
                  <a:schemeClr val="tx1">
                    <a:tint val="75000"/>
                  </a:schemeClr>
                </a:solidFill>
              </a:defRPr>
            </a:lvl4pPr>
            <a:lvl5pPr marL="1828584" indent="0" algn="ctr">
              <a:buNone/>
              <a:defRPr>
                <a:solidFill>
                  <a:schemeClr val="tx1">
                    <a:tint val="75000"/>
                  </a:schemeClr>
                </a:solidFill>
              </a:defRPr>
            </a:lvl5pPr>
            <a:lvl6pPr marL="2285729" indent="0" algn="ctr">
              <a:buNone/>
              <a:defRPr>
                <a:solidFill>
                  <a:schemeClr val="tx1">
                    <a:tint val="75000"/>
                  </a:schemeClr>
                </a:solidFill>
              </a:defRPr>
            </a:lvl6pPr>
            <a:lvl7pPr marL="2742875" indent="0" algn="ctr">
              <a:buNone/>
              <a:defRPr>
                <a:solidFill>
                  <a:schemeClr val="tx1">
                    <a:tint val="75000"/>
                  </a:schemeClr>
                </a:solidFill>
              </a:defRPr>
            </a:lvl7pPr>
            <a:lvl8pPr marL="3200021" indent="0" algn="ctr">
              <a:buNone/>
              <a:defRPr>
                <a:solidFill>
                  <a:schemeClr val="tx1">
                    <a:tint val="75000"/>
                  </a:schemeClr>
                </a:solidFill>
              </a:defRPr>
            </a:lvl8pPr>
            <a:lvl9pPr marL="3657167"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025364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6601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60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2807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1140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87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993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006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50573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1"/>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9604725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9" tIns="45715" rIns="91429" bIns="45715"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lIns="91429" tIns="45715" rIns="91429" bIns="45715" anchor="b"/>
          <a:lstStyle>
            <a:lvl1pPr marL="0" indent="0">
              <a:buNone/>
              <a:defRPr sz="2000">
                <a:solidFill>
                  <a:schemeClr val="tx1">
                    <a:tint val="75000"/>
                  </a:schemeClr>
                </a:solidFill>
                <a:latin typeface="Georgia"/>
                <a:cs typeface="Georgia"/>
              </a:defRPr>
            </a:lvl1pPr>
            <a:lvl2pPr marL="457146" indent="0">
              <a:buNone/>
              <a:defRPr sz="1800">
                <a:solidFill>
                  <a:schemeClr val="tx1">
                    <a:tint val="75000"/>
                  </a:schemeClr>
                </a:solidFill>
              </a:defRPr>
            </a:lvl2pPr>
            <a:lvl3pPr marL="914291" indent="0">
              <a:buNone/>
              <a:defRPr sz="1600">
                <a:solidFill>
                  <a:schemeClr val="tx1">
                    <a:tint val="75000"/>
                  </a:schemeClr>
                </a:solidFill>
              </a:defRPr>
            </a:lvl3pPr>
            <a:lvl4pPr marL="1371438" indent="0">
              <a:buNone/>
              <a:defRPr sz="1400">
                <a:solidFill>
                  <a:schemeClr val="tx1">
                    <a:tint val="75000"/>
                  </a:schemeClr>
                </a:solidFill>
              </a:defRPr>
            </a:lvl4pPr>
            <a:lvl5pPr marL="1828584" indent="0">
              <a:buNone/>
              <a:defRPr sz="1400">
                <a:solidFill>
                  <a:schemeClr val="tx1">
                    <a:tint val="75000"/>
                  </a:schemeClr>
                </a:solidFill>
              </a:defRPr>
            </a:lvl5pPr>
            <a:lvl6pPr marL="2285729" indent="0">
              <a:buNone/>
              <a:defRPr sz="1400">
                <a:solidFill>
                  <a:schemeClr val="tx1">
                    <a:tint val="75000"/>
                  </a:schemeClr>
                </a:solidFill>
              </a:defRPr>
            </a:lvl6pPr>
            <a:lvl7pPr marL="2742875" indent="0">
              <a:buNone/>
              <a:defRPr sz="1400">
                <a:solidFill>
                  <a:schemeClr val="tx1">
                    <a:tint val="75000"/>
                  </a:schemeClr>
                </a:solidFill>
              </a:defRPr>
            </a:lvl7pPr>
            <a:lvl8pPr marL="3200021" indent="0">
              <a:buNone/>
              <a:defRPr sz="1400">
                <a:solidFill>
                  <a:schemeClr val="tx1">
                    <a:tint val="75000"/>
                  </a:schemeClr>
                </a:solidFill>
              </a:defRPr>
            </a:lvl8pPr>
            <a:lvl9pPr marL="3657167"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76263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1914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4"/>
            <a:ext cx="4040188"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4"/>
            <a:ext cx="4041775"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0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04842831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96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195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5" rIns="91429" bIns="45715"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853113"/>
          </a:xfrm>
          <a:prstGeom prst="rect">
            <a:avLst/>
          </a:prstGeom>
        </p:spPr>
        <p:txBody>
          <a:bodyPr lIns="91429" tIns="45715" rIns="91429" bIns="45715"/>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745818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5" rIns="91429" bIns="45715"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29" tIns="45715" rIns="91429" bIns="45715"/>
          <a:lstStyle>
            <a:lvl1pPr marL="0" indent="0">
              <a:buNone/>
              <a:defRPr sz="3200"/>
            </a:lvl1pPr>
            <a:lvl2pPr marL="457146" indent="0">
              <a:buNone/>
              <a:defRPr sz="2800"/>
            </a:lvl2pPr>
            <a:lvl3pPr marL="914291" indent="0">
              <a:buNone/>
              <a:defRPr sz="2400"/>
            </a:lvl3pPr>
            <a:lvl4pPr marL="1371438" indent="0">
              <a:buNone/>
              <a:defRPr sz="2000"/>
            </a:lvl4pPr>
            <a:lvl5pPr marL="1828584" indent="0">
              <a:buNone/>
              <a:defRPr sz="2000"/>
            </a:lvl5pPr>
            <a:lvl6pPr marL="2285729" indent="0">
              <a:buNone/>
              <a:defRPr sz="2000"/>
            </a:lvl6pPr>
            <a:lvl7pPr marL="2742875" indent="0">
              <a:buNone/>
              <a:defRPr sz="2000"/>
            </a:lvl7pPr>
            <a:lvl8pPr marL="3200021" indent="0">
              <a:buNone/>
              <a:defRPr sz="2000"/>
            </a:lvl8pPr>
            <a:lvl9pPr marL="3657167"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871364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443895"/>
      </p:ext>
    </p:extLst>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8438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575" tIns="0" rIns="0" bIns="91429"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146" indent="0" algn="ctr">
              <a:buNone/>
              <a:defRPr>
                <a:solidFill>
                  <a:schemeClr val="tx1">
                    <a:tint val="75000"/>
                  </a:schemeClr>
                </a:solidFill>
              </a:defRPr>
            </a:lvl2pPr>
            <a:lvl3pPr marL="914291" indent="0" algn="ctr">
              <a:buNone/>
              <a:defRPr>
                <a:solidFill>
                  <a:schemeClr val="tx1">
                    <a:tint val="75000"/>
                  </a:schemeClr>
                </a:solidFill>
              </a:defRPr>
            </a:lvl3pPr>
            <a:lvl4pPr marL="1371438" indent="0" algn="ctr">
              <a:buNone/>
              <a:defRPr>
                <a:solidFill>
                  <a:schemeClr val="tx1">
                    <a:tint val="75000"/>
                  </a:schemeClr>
                </a:solidFill>
              </a:defRPr>
            </a:lvl4pPr>
            <a:lvl5pPr marL="1828584" indent="0" algn="ctr">
              <a:buNone/>
              <a:defRPr>
                <a:solidFill>
                  <a:schemeClr val="tx1">
                    <a:tint val="75000"/>
                  </a:schemeClr>
                </a:solidFill>
              </a:defRPr>
            </a:lvl5pPr>
            <a:lvl6pPr marL="2285729" indent="0" algn="ctr">
              <a:buNone/>
              <a:defRPr>
                <a:solidFill>
                  <a:schemeClr val="tx1">
                    <a:tint val="75000"/>
                  </a:schemeClr>
                </a:solidFill>
              </a:defRPr>
            </a:lvl6pPr>
            <a:lvl7pPr marL="2742875" indent="0" algn="ctr">
              <a:buNone/>
              <a:defRPr>
                <a:solidFill>
                  <a:schemeClr val="tx1">
                    <a:tint val="75000"/>
                  </a:schemeClr>
                </a:solidFill>
              </a:defRPr>
            </a:lvl7pPr>
            <a:lvl8pPr marL="3200021" indent="0" algn="ctr">
              <a:buNone/>
              <a:defRPr>
                <a:solidFill>
                  <a:schemeClr val="tx1">
                    <a:tint val="75000"/>
                  </a:schemeClr>
                </a:solidFill>
              </a:defRPr>
            </a:lvl8pPr>
            <a:lvl9pPr marL="3657167"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19845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6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4240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7436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0561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992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490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1"/>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76985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9" tIns="45715" rIns="91429" bIns="45715"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lIns="91429" tIns="45715" rIns="91429" bIns="45715" anchor="b"/>
          <a:lstStyle>
            <a:lvl1pPr marL="0" indent="0">
              <a:buNone/>
              <a:defRPr sz="2000">
                <a:solidFill>
                  <a:schemeClr val="tx1">
                    <a:tint val="75000"/>
                  </a:schemeClr>
                </a:solidFill>
                <a:latin typeface="Georgia"/>
                <a:cs typeface="Georgia"/>
              </a:defRPr>
            </a:lvl1pPr>
            <a:lvl2pPr marL="457146" indent="0">
              <a:buNone/>
              <a:defRPr sz="1800">
                <a:solidFill>
                  <a:schemeClr val="tx1">
                    <a:tint val="75000"/>
                  </a:schemeClr>
                </a:solidFill>
              </a:defRPr>
            </a:lvl2pPr>
            <a:lvl3pPr marL="914291" indent="0">
              <a:buNone/>
              <a:defRPr sz="1600">
                <a:solidFill>
                  <a:schemeClr val="tx1">
                    <a:tint val="75000"/>
                  </a:schemeClr>
                </a:solidFill>
              </a:defRPr>
            </a:lvl3pPr>
            <a:lvl4pPr marL="1371438" indent="0">
              <a:buNone/>
              <a:defRPr sz="1400">
                <a:solidFill>
                  <a:schemeClr val="tx1">
                    <a:tint val="75000"/>
                  </a:schemeClr>
                </a:solidFill>
              </a:defRPr>
            </a:lvl4pPr>
            <a:lvl5pPr marL="1828584" indent="0">
              <a:buNone/>
              <a:defRPr sz="1400">
                <a:solidFill>
                  <a:schemeClr val="tx1">
                    <a:tint val="75000"/>
                  </a:schemeClr>
                </a:solidFill>
              </a:defRPr>
            </a:lvl5pPr>
            <a:lvl6pPr marL="2285729" indent="0">
              <a:buNone/>
              <a:defRPr sz="1400">
                <a:solidFill>
                  <a:schemeClr val="tx1">
                    <a:tint val="75000"/>
                  </a:schemeClr>
                </a:solidFill>
              </a:defRPr>
            </a:lvl6pPr>
            <a:lvl7pPr marL="2742875" indent="0">
              <a:buNone/>
              <a:defRPr sz="1400">
                <a:solidFill>
                  <a:schemeClr val="tx1">
                    <a:tint val="75000"/>
                  </a:schemeClr>
                </a:solidFill>
              </a:defRPr>
            </a:lvl7pPr>
            <a:lvl8pPr marL="3200021" indent="0">
              <a:buNone/>
              <a:defRPr sz="1400">
                <a:solidFill>
                  <a:schemeClr val="tx1">
                    <a:tint val="75000"/>
                  </a:schemeClr>
                </a:solidFill>
              </a:defRPr>
            </a:lvl8pPr>
            <a:lvl9pPr marL="3657167"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44998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4723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4"/>
            <a:ext cx="4040188"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4"/>
            <a:ext cx="4041775"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6"/>
            <a:ext cx="4041775"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8607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64139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44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9" tIns="45715" rIns="91429" bIns="45715"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853113"/>
          </a:xfrm>
          <a:prstGeom prst="rect">
            <a:avLst/>
          </a:prstGeom>
        </p:spPr>
        <p:txBody>
          <a:bodyPr lIns="91429" tIns="45715" rIns="91429" bIns="45715"/>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4691063"/>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15950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9" tIns="45715" rIns="91429" bIns="45715"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lIns="91429" tIns="45715" rIns="91429" bIns="45715"/>
          <a:lstStyle>
            <a:lvl1pPr marL="0" indent="0">
              <a:buNone/>
              <a:defRPr sz="3200"/>
            </a:lvl1pPr>
            <a:lvl2pPr marL="457146" indent="0">
              <a:buNone/>
              <a:defRPr sz="2800"/>
            </a:lvl2pPr>
            <a:lvl3pPr marL="914291" indent="0">
              <a:buNone/>
              <a:defRPr sz="2400"/>
            </a:lvl3pPr>
            <a:lvl4pPr marL="1371438" indent="0">
              <a:buNone/>
              <a:defRPr sz="2000"/>
            </a:lvl4pPr>
            <a:lvl5pPr marL="1828584" indent="0">
              <a:buNone/>
              <a:defRPr sz="2000"/>
            </a:lvl5pPr>
            <a:lvl6pPr marL="2285729" indent="0">
              <a:buNone/>
              <a:defRPr sz="2000"/>
            </a:lvl6pPr>
            <a:lvl7pPr marL="2742875" indent="0">
              <a:buNone/>
              <a:defRPr sz="2000"/>
            </a:lvl7pPr>
            <a:lvl8pPr marL="3200021" indent="0">
              <a:buNone/>
              <a:defRPr sz="2000"/>
            </a:lvl8pPr>
            <a:lvl9pPr marL="3657167"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lIns="91429" tIns="45715" rIns="91429" bIns="45715"/>
          <a:lstStyle>
            <a:lvl1pPr marL="0" indent="0">
              <a:buNone/>
              <a:defRPr sz="1400">
                <a:latin typeface="Georgia"/>
                <a:cs typeface="Georgia"/>
              </a:defRPr>
            </a:lvl1pPr>
            <a:lvl2pPr marL="457146" indent="0">
              <a:buNone/>
              <a:defRPr sz="1200"/>
            </a:lvl2pPr>
            <a:lvl3pPr marL="914291" indent="0">
              <a:buNone/>
              <a:defRPr sz="1000"/>
            </a:lvl3pPr>
            <a:lvl4pPr marL="1371438" indent="0">
              <a:buNone/>
              <a:defRPr sz="900"/>
            </a:lvl4pPr>
            <a:lvl5pPr marL="1828584" indent="0">
              <a:buNone/>
              <a:defRPr sz="900"/>
            </a:lvl5pPr>
            <a:lvl6pPr marL="2285729" indent="0">
              <a:buNone/>
              <a:defRPr sz="900"/>
            </a:lvl6pPr>
            <a:lvl7pPr marL="2742875" indent="0">
              <a:buNone/>
              <a:defRPr sz="900"/>
            </a:lvl7pPr>
            <a:lvl8pPr marL="3200021" indent="0">
              <a:buNone/>
              <a:defRPr sz="900"/>
            </a:lvl8pPr>
            <a:lvl9pPr marL="3657167"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89050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9561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34214"/>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p:spPr>
        <p:txBody>
          <a:bodyPr lIns="91429" tIns="45715" rIns="91429" bIns="45715" anchor="ctr"/>
          <a:lstStyle/>
          <a:p>
            <a:pPr algn="ctr" eaLnBrk="0" fontAlgn="base" hangingPunct="0">
              <a:spcBef>
                <a:spcPct val="0"/>
              </a:spcBef>
              <a:spcAft>
                <a:spcPct val="0"/>
              </a:spcAft>
              <a:defRPr/>
            </a:pPr>
            <a:endParaRPr lang="en-US" alt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91429" tIns="45715" rIns="91429" bIns="45715"/>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125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1"/>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77059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9" tIns="45715" rIns="91429" bIns="45715" anchor="t"/>
          <a:lstStyle>
            <a:lvl1pPr algn="l">
              <a:defRPr sz="4000" b="0" i="0" cap="a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lIns="91429" tIns="45715" rIns="91429" bIns="45715" anchor="b"/>
          <a:lstStyle>
            <a:lvl1pPr marL="0" indent="0">
              <a:buNone/>
              <a:defRPr sz="2000">
                <a:solidFill>
                  <a:schemeClr val="tx1">
                    <a:tint val="75000"/>
                  </a:schemeClr>
                </a:solidFill>
                <a:latin typeface="Georgia"/>
                <a:cs typeface="Georgia"/>
              </a:defRPr>
            </a:lvl1pPr>
            <a:lvl2pPr marL="457146" indent="0">
              <a:buNone/>
              <a:defRPr sz="1800">
                <a:solidFill>
                  <a:schemeClr val="tx1">
                    <a:tint val="75000"/>
                  </a:schemeClr>
                </a:solidFill>
              </a:defRPr>
            </a:lvl2pPr>
            <a:lvl3pPr marL="914291" indent="0">
              <a:buNone/>
              <a:defRPr sz="1600">
                <a:solidFill>
                  <a:schemeClr val="tx1">
                    <a:tint val="75000"/>
                  </a:schemeClr>
                </a:solidFill>
              </a:defRPr>
            </a:lvl3pPr>
            <a:lvl4pPr marL="1371438" indent="0">
              <a:buNone/>
              <a:defRPr sz="1400">
                <a:solidFill>
                  <a:schemeClr val="tx1">
                    <a:tint val="75000"/>
                  </a:schemeClr>
                </a:solidFill>
              </a:defRPr>
            </a:lvl4pPr>
            <a:lvl5pPr marL="1828584" indent="0">
              <a:buNone/>
              <a:defRPr sz="1400">
                <a:solidFill>
                  <a:schemeClr val="tx1">
                    <a:tint val="75000"/>
                  </a:schemeClr>
                </a:solidFill>
              </a:defRPr>
            </a:lvl5pPr>
            <a:lvl6pPr marL="2285729" indent="0">
              <a:buNone/>
              <a:defRPr sz="1400">
                <a:solidFill>
                  <a:schemeClr val="tx1">
                    <a:tint val="75000"/>
                  </a:schemeClr>
                </a:solidFill>
              </a:defRPr>
            </a:lvl6pPr>
            <a:lvl7pPr marL="2742875" indent="0">
              <a:buNone/>
              <a:defRPr sz="1400">
                <a:solidFill>
                  <a:schemeClr val="tx1">
                    <a:tint val="75000"/>
                  </a:schemeClr>
                </a:solidFill>
              </a:defRPr>
            </a:lvl7pPr>
            <a:lvl8pPr marL="3200021" indent="0">
              <a:buNone/>
              <a:defRPr sz="1400">
                <a:solidFill>
                  <a:schemeClr val="tx1">
                    <a:tint val="75000"/>
                  </a:schemeClr>
                </a:solidFill>
              </a:defRPr>
            </a:lvl8pPr>
            <a:lvl9pPr marL="3657167"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3558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lIns="91429" tIns="45715" rIns="91429" bIns="45715"/>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164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9" tIns="45715" rIns="91429" bIns="45715"/>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4"/>
            <a:ext cx="4040188"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4"/>
            <a:ext cx="4041775" cy="639762"/>
          </a:xfrm>
          <a:prstGeom prst="rect">
            <a:avLst/>
          </a:prstGeom>
        </p:spPr>
        <p:txBody>
          <a:bodyPr lIns="91429" tIns="45715" rIns="91429" bIns="45715" anchor="b"/>
          <a:lstStyle>
            <a:lvl1pPr marL="0" indent="0">
              <a:buNone/>
              <a:defRPr sz="2400" b="1">
                <a:latin typeface="Arial Narrow"/>
                <a:cs typeface="Arial Narrow"/>
              </a:defRPr>
            </a:lvl1pPr>
            <a:lvl2pPr marL="457146" indent="0">
              <a:buNone/>
              <a:defRPr sz="2000" b="1"/>
            </a:lvl2pPr>
            <a:lvl3pPr marL="914291" indent="0">
              <a:buNone/>
              <a:defRPr sz="1800" b="1"/>
            </a:lvl3pPr>
            <a:lvl4pPr marL="1371438" indent="0">
              <a:buNone/>
              <a:defRPr sz="1600" b="1"/>
            </a:lvl4pPr>
            <a:lvl5pPr marL="1828584" indent="0">
              <a:buNone/>
              <a:defRPr sz="1600" b="1"/>
            </a:lvl5pPr>
            <a:lvl6pPr marL="2285729" indent="0">
              <a:buNone/>
              <a:defRPr sz="1600" b="1"/>
            </a:lvl6pPr>
            <a:lvl7pPr marL="2742875" indent="0">
              <a:buNone/>
              <a:defRPr sz="1600" b="1"/>
            </a:lvl7pPr>
            <a:lvl8pPr marL="3200021" indent="0">
              <a:buNone/>
              <a:defRPr sz="1600" b="1"/>
            </a:lvl8pPr>
            <a:lvl9pPr marL="36571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a:prstGeom prst="rect">
            <a:avLst/>
          </a:prstGeom>
        </p:spPr>
        <p:txBody>
          <a:bodyPr lIns="91429" tIns="45715" rIns="91429" bIns="45715"/>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7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theme" Target="../theme/theme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276999"/>
          </a:xfrm>
          <a:prstGeom prst="rect">
            <a:avLst/>
          </a:prstGeom>
          <a:noFill/>
        </p:spPr>
        <p:txBody>
          <a:bodyPr lIns="0" tIns="0" rIns="0" bIns="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0" fontAlgn="base" hangingPunct="0">
              <a:spcBef>
                <a:spcPct val="0"/>
              </a:spcBef>
              <a:spcAft>
                <a:spcPct val="0"/>
              </a:spcAft>
              <a:defRPr/>
            </a:pPr>
            <a:r>
              <a:rPr lang="en-US" altLang="en-US" sz="900" dirty="0" smtClean="0">
                <a:solidFill>
                  <a:srgbClr val="BCBDC0"/>
                </a:solidFill>
                <a:latin typeface="Arial Narrow" pitchFamily="34" charset="0"/>
              </a:rPr>
              <a:t>CONNECTING TODAY’S ROTARIANS  2015 </a:t>
            </a:r>
            <a:endParaRPr lang="en-US" altLang="en-US" sz="900" dirty="0" smtClean="0">
              <a:solidFill>
                <a:srgbClr val="958D85"/>
              </a:solidFill>
              <a:latin typeface="Arial Narrow" pitchFamily="34" charset="0"/>
            </a:endParaRPr>
          </a:p>
        </p:txBody>
      </p:sp>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115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defTabSz="455613"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146" algn="ctr" defTabSz="4571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291" algn="ctr" defTabSz="4571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38" algn="ctr" defTabSz="4571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584" algn="ctr" defTabSz="4571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302"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48"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4"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0"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677949"/>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srgbClr val="FFFFFF"/>
              </a:solidFill>
              <a:ea typeface="MS PGothic" pitchFamily="34" charset="-128"/>
            </a:endParaRPr>
          </a:p>
        </p:txBody>
      </p:sp>
    </p:spTree>
    <p:extLst>
      <p:ext uri="{BB962C8B-B14F-4D97-AF65-F5344CB8AC3E}">
        <p14:creationId xmlns:p14="http://schemas.microsoft.com/office/powerpoint/2010/main" val="110900210"/>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276999"/>
          </a:xfrm>
          <a:prstGeom prst="rect">
            <a:avLst/>
          </a:prstGeom>
          <a:noFill/>
        </p:spPr>
        <p:txBody>
          <a:bodyPr lIns="0" tIns="0" rIns="0" bIns="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0" fontAlgn="base" hangingPunct="0">
              <a:spcBef>
                <a:spcPct val="0"/>
              </a:spcBef>
              <a:spcAft>
                <a:spcPct val="0"/>
              </a:spcAft>
              <a:defRPr/>
            </a:pPr>
            <a:r>
              <a:rPr lang="en-US" altLang="en-US" sz="900" dirty="0" smtClean="0">
                <a:solidFill>
                  <a:srgbClr val="BCBDC0"/>
                </a:solidFill>
                <a:latin typeface="Arial Narrow" pitchFamily="34" charset="0"/>
              </a:rPr>
              <a:t>CONNECTING</a:t>
            </a:r>
            <a:r>
              <a:rPr lang="en-US" altLang="en-US" sz="900" baseline="0" dirty="0" smtClean="0">
                <a:solidFill>
                  <a:srgbClr val="BCBDC0"/>
                </a:solidFill>
                <a:latin typeface="Arial Narrow" pitchFamily="34" charset="0"/>
              </a:rPr>
              <a:t> TODAY’S ROTARIANS</a:t>
            </a:r>
            <a:r>
              <a:rPr lang="en-US" altLang="en-US" sz="900" dirty="0" smtClean="0">
                <a:solidFill>
                  <a:srgbClr val="BCBDC0"/>
                </a:solidFill>
                <a:latin typeface="Arial Narrow" pitchFamily="34" charset="0"/>
              </a:rPr>
              <a:t>  2015 </a:t>
            </a:r>
            <a:endParaRPr lang="en-US" altLang="en-US" sz="900" dirty="0" smtClean="0">
              <a:solidFill>
                <a:srgbClr val="958D85"/>
              </a:solidFill>
              <a:latin typeface="Arial Narrow" pitchFamily="34" charset="0"/>
            </a:endParaRPr>
          </a:p>
        </p:txBody>
      </p:sp>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8527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46"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291"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38"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584"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302"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48"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4"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0"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276999"/>
          </a:xfrm>
          <a:prstGeom prst="rect">
            <a:avLst/>
          </a:prstGeom>
          <a:noFill/>
        </p:spPr>
        <p:txBody>
          <a:bodyPr lIns="0" tIns="0" rIns="0" bIns="0">
            <a:spAutoFit/>
          </a:bodyP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eaLnBrk="0" fontAlgn="base" hangingPunct="0">
              <a:spcBef>
                <a:spcPct val="0"/>
              </a:spcBef>
              <a:spcAft>
                <a:spcPct val="0"/>
              </a:spcAft>
              <a:defRPr/>
            </a:pPr>
            <a:r>
              <a:rPr lang="en-US" altLang="en-US" sz="900" dirty="0" smtClean="0">
                <a:solidFill>
                  <a:srgbClr val="BCBDC0"/>
                </a:solidFill>
                <a:latin typeface="Arial Narrow" pitchFamily="34" charset="0"/>
              </a:rPr>
              <a:t>CONNECTING</a:t>
            </a:r>
            <a:r>
              <a:rPr lang="en-US" altLang="en-US" sz="900" baseline="0" dirty="0" smtClean="0">
                <a:solidFill>
                  <a:srgbClr val="BCBDC0"/>
                </a:solidFill>
                <a:latin typeface="Arial Narrow" pitchFamily="34" charset="0"/>
              </a:rPr>
              <a:t> TODAY’S ROTARIANS</a:t>
            </a:r>
            <a:r>
              <a:rPr lang="en-US" altLang="en-US" sz="900" dirty="0" smtClean="0">
                <a:solidFill>
                  <a:srgbClr val="BCBDC0"/>
                </a:solidFill>
                <a:latin typeface="Arial Narrow" pitchFamily="34" charset="0"/>
              </a:rPr>
              <a:t>  |  2015  </a:t>
            </a:r>
            <a:endParaRPr lang="en-US" altLang="en-US" sz="900" dirty="0" smtClean="0">
              <a:solidFill>
                <a:srgbClr val="958D85"/>
              </a:solidFill>
              <a:latin typeface="Arial Narrow" pitchFamily="34" charset="0"/>
            </a:endParaRPr>
          </a:p>
        </p:txBody>
      </p:sp>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9249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iming>
    <p:tnLst>
      <p:par>
        <p:cTn id="1" dur="indefinite" restart="never" nodeType="tmRoot"/>
      </p:par>
    </p:tnLst>
  </p:timing>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146"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291"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38"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584" algn="ctr" defTabSz="457146"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302"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48"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4"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0"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1"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4" algn="l" defTabSz="457146" rtl="0" eaLnBrk="1" latinLnBrk="0" hangingPunct="1">
        <a:defRPr sz="1800" kern="1200">
          <a:solidFill>
            <a:schemeClr val="tx1"/>
          </a:solidFill>
          <a:latin typeface="+mn-lt"/>
          <a:ea typeface="+mn-ea"/>
          <a:cs typeface="+mn-cs"/>
        </a:defRPr>
      </a:lvl5pPr>
      <a:lvl6pPr marL="2285729" algn="l" defTabSz="457146" rtl="0" eaLnBrk="1" latinLnBrk="0" hangingPunct="1">
        <a:defRPr sz="1800" kern="1200">
          <a:solidFill>
            <a:schemeClr val="tx1"/>
          </a:solidFill>
          <a:latin typeface="+mn-lt"/>
          <a:ea typeface="+mn-ea"/>
          <a:cs typeface="+mn-cs"/>
        </a:defRPr>
      </a:lvl6pPr>
      <a:lvl7pPr marL="2742875" algn="l" defTabSz="457146" rtl="0" eaLnBrk="1" latinLnBrk="0" hangingPunct="1">
        <a:defRPr sz="1800" kern="1200">
          <a:solidFill>
            <a:schemeClr val="tx1"/>
          </a:solidFill>
          <a:latin typeface="+mn-lt"/>
          <a:ea typeface="+mn-ea"/>
          <a:cs typeface="+mn-cs"/>
        </a:defRPr>
      </a:lvl7pPr>
      <a:lvl8pPr marL="3200021" algn="l" defTabSz="457146" rtl="0" eaLnBrk="1" latinLnBrk="0" hangingPunct="1">
        <a:defRPr sz="1800" kern="1200">
          <a:solidFill>
            <a:schemeClr val="tx1"/>
          </a:solidFill>
          <a:latin typeface="+mn-lt"/>
          <a:ea typeface="+mn-ea"/>
          <a:cs typeface="+mn-cs"/>
        </a:defRPr>
      </a:lvl8pPr>
      <a:lvl9pPr marL="3657167"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0363" y="1334845"/>
            <a:ext cx="4973637" cy="384675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defRPr/>
            </a:pPr>
            <a:r>
              <a:rPr lang="en-US" sz="5800" spc="-150" dirty="0" smtClean="0">
                <a:solidFill>
                  <a:srgbClr val="FFFFFF"/>
                </a:solidFill>
                <a:latin typeface="Arial" panose="020B0604020202020204" pitchFamily="34" charset="0"/>
                <a:cs typeface="Arial" panose="020B0604020202020204" pitchFamily="34" charset="0"/>
              </a:rPr>
              <a:t>Connecting Today’s Rotarians</a:t>
            </a:r>
            <a:endParaRPr lang="en-US" sz="4000" spc="-150" dirty="0" smtClean="0">
              <a:solidFill>
                <a:srgbClr val="FFFFFF"/>
              </a:solidFill>
              <a:latin typeface="Arial" panose="020B0604020202020204" pitchFamily="34" charset="0"/>
              <a:cs typeface="Arial" panose="020B0604020202020204" pitchFamily="34" charset="0"/>
            </a:endParaRPr>
          </a:p>
          <a:p>
            <a:pPr algn="l">
              <a:lnSpc>
                <a:spcPct val="80000"/>
              </a:lnSpc>
              <a:defRPr/>
            </a:pPr>
            <a:endParaRPr lang="en-US" sz="5400" spc="-150" dirty="0">
              <a:solidFill>
                <a:srgbClr val="FFFFFF"/>
              </a:solidFill>
              <a:latin typeface="Arial Narrow Bold"/>
              <a:cs typeface="Arial Narrow Bold"/>
            </a:endParaRPr>
          </a:p>
        </p:txBody>
      </p:sp>
      <p:sp>
        <p:nvSpPr>
          <p:cNvPr id="4099" name="Title 1"/>
          <p:cNvSpPr txBox="1">
            <a:spLocks/>
          </p:cNvSpPr>
          <p:nvPr/>
        </p:nvSpPr>
        <p:spPr bwMode="auto">
          <a:xfrm>
            <a:off x="413084" y="4038600"/>
            <a:ext cx="911191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457200" eaLnBrk="1" fontAlgn="base" hangingPunct="1">
              <a:lnSpc>
                <a:spcPct val="90000"/>
              </a:lnSpc>
              <a:spcBef>
                <a:spcPct val="0"/>
              </a:spcBef>
              <a:spcAft>
                <a:spcPct val="0"/>
              </a:spcAft>
            </a:pPr>
            <a:endParaRPr lang="en-US" sz="2600" dirty="0" smtClean="0">
              <a:solidFill>
                <a:srgbClr val="FFFFFF"/>
              </a:solidFill>
              <a:latin typeface="Arial" panose="020B0604020202020204" pitchFamily="34" charset="0"/>
              <a:cs typeface="Arial" panose="020B0604020202020204" pitchFamily="34" charset="0"/>
            </a:endParaRPr>
          </a:p>
          <a:p>
            <a:pPr defTabSz="457200" eaLnBrk="1" fontAlgn="base" hangingPunct="1">
              <a:lnSpc>
                <a:spcPct val="90000"/>
              </a:lnSpc>
              <a:spcBef>
                <a:spcPct val="0"/>
              </a:spcBef>
              <a:spcAft>
                <a:spcPct val="0"/>
              </a:spcAft>
            </a:pPr>
            <a:r>
              <a:rPr lang="en-US" sz="2600" b="1" dirty="0" smtClean="0">
                <a:solidFill>
                  <a:srgbClr val="FFFFFF"/>
                </a:solidFill>
                <a:latin typeface="Arial" panose="020B0604020202020204" pitchFamily="34" charset="0"/>
                <a:cs typeface="Arial" panose="020B0604020202020204" pitchFamily="34" charset="0"/>
              </a:rPr>
              <a:t>Julie Aubry</a:t>
            </a:r>
            <a:br>
              <a:rPr lang="en-US" sz="2600" b="1" dirty="0" smtClean="0">
                <a:solidFill>
                  <a:srgbClr val="FFFFFF"/>
                </a:solidFill>
                <a:latin typeface="Arial" panose="020B0604020202020204" pitchFamily="34" charset="0"/>
                <a:cs typeface="Arial" panose="020B0604020202020204" pitchFamily="34" charset="0"/>
              </a:rPr>
            </a:br>
            <a:r>
              <a:rPr lang="en-US" sz="2600" dirty="0" smtClean="0">
                <a:solidFill>
                  <a:srgbClr val="FFFFFF"/>
                </a:solidFill>
                <a:latin typeface="Arial" panose="020B0604020202020204" pitchFamily="34" charset="0"/>
                <a:cs typeface="Arial" panose="020B0604020202020204" pitchFamily="34" charset="0"/>
              </a:rPr>
              <a:t>Regional Membership </a:t>
            </a:r>
            <a:r>
              <a:rPr lang="en-US" sz="2600" dirty="0" smtClean="0">
                <a:solidFill>
                  <a:srgbClr val="FFFFFF"/>
                </a:solidFill>
                <a:latin typeface="Arial" panose="020B0604020202020204" pitchFamily="34" charset="0"/>
                <a:cs typeface="Arial" panose="020B0604020202020204" pitchFamily="34" charset="0"/>
              </a:rPr>
              <a:t>Officer</a:t>
            </a:r>
          </a:p>
          <a:p>
            <a:pPr defTabSz="457200" eaLnBrk="1" fontAlgn="base" hangingPunct="1">
              <a:lnSpc>
                <a:spcPct val="90000"/>
              </a:lnSpc>
              <a:spcBef>
                <a:spcPct val="0"/>
              </a:spcBef>
              <a:spcAft>
                <a:spcPct val="0"/>
              </a:spcAft>
            </a:pPr>
            <a:r>
              <a:rPr lang="en-US" sz="2600" dirty="0" smtClean="0">
                <a:solidFill>
                  <a:srgbClr val="FFFFFF"/>
                </a:solidFill>
                <a:latin typeface="Arial" panose="020B0604020202020204" pitchFamily="34" charset="0"/>
                <a:cs typeface="Arial" panose="020B0604020202020204" pitchFamily="34" charset="0"/>
              </a:rPr>
              <a:t>Zones 21b, 27, 7b, and 8</a:t>
            </a:r>
            <a:endParaRPr lang="en-US" sz="2600" dirty="0" smtClean="0">
              <a:solidFill>
                <a:srgbClr val="FFFFFF"/>
              </a:solidFill>
              <a:latin typeface="Arial" panose="020B0604020202020204" pitchFamily="34" charset="0"/>
              <a:cs typeface="Arial" panose="020B0604020202020204" pitchFamily="34" charset="0"/>
            </a:endParaRPr>
          </a:p>
        </p:txBody>
      </p:sp>
      <p:sp>
        <p:nvSpPr>
          <p:cNvPr id="2" name="TextBox 1"/>
          <p:cNvSpPr txBox="1"/>
          <p:nvPr/>
        </p:nvSpPr>
        <p:spPr>
          <a:xfrm>
            <a:off x="6705600" y="6324600"/>
            <a:ext cx="2430482" cy="430887"/>
          </a:xfrm>
          <a:prstGeom prst="rect">
            <a:avLst/>
          </a:prstGeom>
        </p:spPr>
        <p:txBody>
          <a:bodyPr wrap="square" rtlCol="0" anchor="t">
            <a:spAutoFit/>
          </a:bodyPr>
          <a:lstStyle/>
          <a:p>
            <a:r>
              <a:rPr lang="en-US" sz="2200" dirty="0" smtClean="0">
                <a:solidFill>
                  <a:schemeClr val="bg1"/>
                </a:solidFill>
                <a:latin typeface="Arial" panose="020B0604020202020204" pitchFamily="34" charset="0"/>
                <a:cs typeface="Arial" panose="020B0604020202020204" pitchFamily="34" charset="0"/>
              </a:rPr>
              <a:t>November 2015 </a:t>
            </a:r>
            <a:endParaRPr lang="en-US" sz="2200" i="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792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a:r>
              <a:rPr lang="en-US" altLang="en-US" sz="3200" dirty="0" smtClean="0">
                <a:latin typeface="Arial Narrow" pitchFamily="34" charset="0"/>
              </a:rPr>
              <a:t>Young Professionals Campaign</a:t>
            </a:r>
            <a:r>
              <a:rPr lang="en-US" altLang="en-US" dirty="0" smtClean="0">
                <a:latin typeface="Arial Narrow" pitchFamily="34" charset="0"/>
              </a:rPr>
              <a:t>						</a:t>
            </a:r>
            <a:endParaRPr lang="en-US" altLang="en-US" sz="2400" dirty="0" smtClean="0">
              <a:latin typeface="Arial Narrow" pitchFamily="34" charset="0"/>
            </a:endParaRPr>
          </a:p>
        </p:txBody>
      </p:sp>
      <p:sp>
        <p:nvSpPr>
          <p:cNvPr id="25603" name="Content Placeholder 2"/>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solidFill>
                  <a:srgbClr val="000000"/>
                </a:solidFill>
                <a:latin typeface="Georgia" panose="02040502050405020303" pitchFamily="18" charset="0"/>
                <a:cs typeface="Arial" panose="020B0604020202020204" pitchFamily="34" charset="0"/>
              </a:rPr>
              <a:t>The </a:t>
            </a:r>
            <a:r>
              <a:rPr lang="en-US" altLang="en-US" b="1" dirty="0" smtClean="0">
                <a:solidFill>
                  <a:srgbClr val="000000"/>
                </a:solidFill>
                <a:latin typeface="Georgia" panose="02040502050405020303" pitchFamily="18" charset="0"/>
                <a:cs typeface="Arial" panose="020B0604020202020204" pitchFamily="34" charset="0"/>
              </a:rPr>
              <a:t>Young Professionals Campaign </a:t>
            </a:r>
            <a:r>
              <a:rPr lang="en-US" altLang="en-US" dirty="0" smtClean="0">
                <a:solidFill>
                  <a:srgbClr val="000000"/>
                </a:solidFill>
                <a:latin typeface="Georgia" panose="02040502050405020303" pitchFamily="18" charset="0"/>
                <a:cs typeface="Arial" panose="020B0604020202020204" pitchFamily="34" charset="0"/>
              </a:rPr>
              <a:t>provides a unique opportunity to:</a:t>
            </a:r>
          </a:p>
          <a:p>
            <a:pPr lvl="1"/>
            <a:r>
              <a:rPr lang="en-US" altLang="en-US" sz="2000" dirty="0" smtClean="0">
                <a:solidFill>
                  <a:srgbClr val="000000"/>
                </a:solidFill>
                <a:latin typeface="Georgia" panose="02040502050405020303" pitchFamily="18" charset="0"/>
                <a:cs typeface="Arial" panose="020B0604020202020204" pitchFamily="34" charset="0"/>
              </a:rPr>
              <a:t>learn more about young professionals</a:t>
            </a:r>
          </a:p>
          <a:p>
            <a:pPr lvl="1"/>
            <a:r>
              <a:rPr lang="en-US" altLang="en-US" sz="2000" dirty="0" smtClean="0">
                <a:solidFill>
                  <a:srgbClr val="000000"/>
                </a:solidFill>
                <a:latin typeface="Georgia" panose="02040502050405020303" pitchFamily="18" charset="0"/>
                <a:cs typeface="Arial" panose="020B0604020202020204" pitchFamily="34" charset="0"/>
              </a:rPr>
              <a:t>identify the challenges that clubs have attracting young professionals </a:t>
            </a:r>
          </a:p>
          <a:p>
            <a:pPr lvl="1"/>
            <a:r>
              <a:rPr lang="en-US" altLang="en-US" sz="2000" dirty="0" smtClean="0">
                <a:solidFill>
                  <a:srgbClr val="000000"/>
                </a:solidFill>
                <a:latin typeface="Georgia" panose="02040502050405020303" pitchFamily="18" charset="0"/>
                <a:cs typeface="Arial" panose="020B0604020202020204" pitchFamily="34" charset="0"/>
              </a:rPr>
              <a:t>develop new ideas and innovative strategies</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356" y="3962400"/>
            <a:ext cx="6177844" cy="220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05902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pPr algn="l" fontAlgn="base">
              <a:lnSpc>
                <a:spcPct val="80000"/>
              </a:lnSpc>
              <a:spcAft>
                <a:spcPct val="0"/>
              </a:spcAft>
            </a:pPr>
            <a:r>
              <a:rPr lang="en-US" sz="3200" dirty="0" smtClean="0">
                <a:solidFill>
                  <a:prstClr val="white"/>
                </a:solidFill>
                <a:latin typeface="Arial Narrow" panose="020B0606020202030204" pitchFamily="34" charset="0"/>
              </a:rPr>
              <a:t>Campaign Phases</a:t>
            </a:r>
            <a:endParaRPr lang="en-US" sz="3200" dirty="0">
              <a:solidFill>
                <a:prstClr val="white"/>
              </a:solidFill>
              <a:latin typeface="Arial Narrow" panose="020B0606020202030204" pitchFamily="34" charset="0"/>
            </a:endParaRPr>
          </a:p>
        </p:txBody>
      </p:sp>
      <p:sp>
        <p:nvSpPr>
          <p:cNvPr id="2" name="Content Placeholder 1"/>
          <p:cNvSpPr>
            <a:spLocks noGrp="1"/>
          </p:cNvSpPr>
          <p:nvPr>
            <p:ph idx="1"/>
          </p:nvPr>
        </p:nvSpPr>
        <p:spPr>
          <a:prstGeom prst="rect">
            <a:avLst/>
          </a:prstGeom>
        </p:spPr>
        <p:txBody>
          <a:bodyPr>
            <a:normAutofit/>
          </a:bodyPr>
          <a:lstStyle/>
          <a:p>
            <a:r>
              <a:rPr lang="en-US" dirty="0" smtClean="0">
                <a:solidFill>
                  <a:srgbClr val="000000"/>
                </a:solidFill>
                <a:latin typeface="Georgia" panose="02040502050405020303" pitchFamily="18" charset="0"/>
              </a:rPr>
              <a:t>Phase 1: Social media and service projects</a:t>
            </a:r>
            <a:endParaRPr lang="en-US" dirty="0">
              <a:solidFill>
                <a:srgbClr val="000000"/>
              </a:solidFill>
              <a:latin typeface="Georgia" panose="02040502050405020303" pitchFamily="18" charset="0"/>
            </a:endParaRPr>
          </a:p>
          <a:p>
            <a:r>
              <a:rPr lang="en-US" dirty="0" smtClean="0">
                <a:solidFill>
                  <a:srgbClr val="000000"/>
                </a:solidFill>
                <a:latin typeface="Georgia" panose="02040502050405020303" pitchFamily="18" charset="0"/>
              </a:rPr>
              <a:t>Phase 2: Focus groups</a:t>
            </a:r>
            <a:endParaRPr lang="en-US" dirty="0">
              <a:solidFill>
                <a:srgbClr val="000000"/>
              </a:solidFill>
              <a:latin typeface="Georgia" panose="02040502050405020303" pitchFamily="18" charset="0"/>
            </a:endParaRPr>
          </a:p>
          <a:p>
            <a:r>
              <a:rPr lang="en-US" dirty="0" smtClean="0">
                <a:solidFill>
                  <a:srgbClr val="000000"/>
                </a:solidFill>
                <a:latin typeface="Georgia" panose="02040502050405020303" pitchFamily="18" charset="0"/>
              </a:rPr>
              <a:t>Phase 3: Young Professionals Summit </a:t>
            </a:r>
            <a:endParaRPr lang="en-US" dirty="0">
              <a:solidFill>
                <a:srgbClr val="000000"/>
              </a:solidFill>
              <a:latin typeface="Georgia" panose="02040502050405020303" pitchFamily="18" charset="0"/>
            </a:endParaRPr>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608387"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169" y="3172691"/>
            <a:ext cx="4103687"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6" y="3860178"/>
            <a:ext cx="278606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861719"/>
            <a:ext cx="1974826" cy="201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053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1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200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8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b="1" dirty="0"/>
              <a:t>Chicago </a:t>
            </a:r>
            <a:r>
              <a:rPr lang="en-US" sz="3200" dirty="0"/>
              <a:t>Young Professionals Summit</a:t>
            </a:r>
          </a:p>
        </p:txBody>
      </p:sp>
    </p:spTree>
    <p:extLst>
      <p:ext uri="{BB962C8B-B14F-4D97-AF65-F5344CB8AC3E}">
        <p14:creationId xmlns:p14="http://schemas.microsoft.com/office/powerpoint/2010/main" val="2520842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Narrow" pitchFamily="34" charset="0"/>
              </a:rPr>
              <a:t>Youth Summit 2015 in Canberra, Australia</a:t>
            </a:r>
            <a:endParaRPr lang="en-US" sz="3200" dirty="0">
              <a:latin typeface="Arial Narrow" pitchFamily="34" charset="0"/>
            </a:endParaRPr>
          </a:p>
        </p:txBody>
      </p:sp>
      <p:pic>
        <p:nvPicPr>
          <p:cNvPr id="1026" name="Picture 2" descr="https://scontent.xx.fbcdn.net/hphotos-xpf1/v/t1.0-9/11951393_1465183833810059_5295804228483264960_n.jpg?oh=8c2a320d497a640f399e89a92b872dde&amp;oe=56EE85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371600"/>
            <a:ext cx="4953000" cy="4924425"/>
          </a:xfrm>
          <a:prstGeom prst="rect">
            <a:avLst/>
          </a:prstGeom>
          <a:noFill/>
        </p:spPr>
        <p:txBody>
          <a:bodyPr wrap="square" rtlCol="0">
            <a:spAutoFit/>
          </a:bodyPr>
          <a:lstStyle/>
          <a:p>
            <a:r>
              <a:rPr lang="en-US" sz="2800" dirty="0" smtClean="0">
                <a:solidFill>
                  <a:srgbClr val="000000"/>
                </a:solidFill>
                <a:latin typeface="Georgia" panose="02040502050405020303" pitchFamily="18" charset="0"/>
              </a:rPr>
              <a:t>Common Themes for Young Professionals:</a:t>
            </a:r>
          </a:p>
          <a:p>
            <a:endParaRPr lang="en-US" sz="2400" dirty="0" smtClean="0">
              <a:solidFill>
                <a:srgbClr val="000000"/>
              </a:solidFill>
              <a:latin typeface="Georgia" panose="02040502050405020303" pitchFamily="18" charset="0"/>
            </a:endParaRPr>
          </a:p>
          <a:p>
            <a:pPr marL="285750" indent="-285750">
              <a:buFont typeface="Arial" panose="020B0604020202020204" pitchFamily="34" charset="0"/>
              <a:buChar char="•"/>
            </a:pPr>
            <a:r>
              <a:rPr lang="en-US" sz="2400" dirty="0">
                <a:solidFill>
                  <a:srgbClr val="000000"/>
                </a:solidFill>
                <a:latin typeface="Georgia" panose="02040502050405020303" pitchFamily="18" charset="0"/>
              </a:rPr>
              <a:t>They don’t know what Rotary </a:t>
            </a:r>
            <a:r>
              <a:rPr lang="en-US" sz="2400" dirty="0" smtClean="0">
                <a:solidFill>
                  <a:srgbClr val="000000"/>
                </a:solidFill>
                <a:latin typeface="Georgia" panose="02040502050405020303" pitchFamily="18" charset="0"/>
              </a:rPr>
              <a:t>is</a:t>
            </a:r>
          </a:p>
          <a:p>
            <a:pPr marL="285750" indent="-285750">
              <a:buFont typeface="Arial" panose="020B0604020202020204" pitchFamily="34" charset="0"/>
              <a:buChar char="•"/>
            </a:pPr>
            <a:r>
              <a:rPr lang="en-US" sz="2400" dirty="0">
                <a:solidFill>
                  <a:srgbClr val="000000"/>
                </a:solidFill>
                <a:latin typeface="Georgia" panose="02040502050405020303" pitchFamily="18" charset="0"/>
              </a:rPr>
              <a:t>Polio Eradication is not a draw into </a:t>
            </a:r>
            <a:r>
              <a:rPr lang="en-US" sz="2400" dirty="0" smtClean="0">
                <a:solidFill>
                  <a:srgbClr val="000000"/>
                </a:solidFill>
                <a:latin typeface="Georgia" panose="02040502050405020303" pitchFamily="18" charset="0"/>
              </a:rPr>
              <a:t>Rotary</a:t>
            </a:r>
          </a:p>
          <a:p>
            <a:pPr marL="285750" indent="-285750">
              <a:buFont typeface="Arial" panose="020B0604020202020204" pitchFamily="34" charset="0"/>
              <a:buChar char="•"/>
            </a:pPr>
            <a:r>
              <a:rPr lang="en-US" sz="2400" dirty="0">
                <a:solidFill>
                  <a:srgbClr val="000000"/>
                </a:solidFill>
                <a:latin typeface="Georgia" panose="02040502050405020303" pitchFamily="18" charset="0"/>
              </a:rPr>
              <a:t>A</a:t>
            </a:r>
            <a:r>
              <a:rPr lang="en-US" sz="2400" dirty="0" smtClean="0">
                <a:solidFill>
                  <a:srgbClr val="000000"/>
                </a:solidFill>
                <a:latin typeface="Georgia" panose="02040502050405020303" pitchFamily="18" charset="0"/>
              </a:rPr>
              <a:t> </a:t>
            </a:r>
            <a:r>
              <a:rPr lang="en-US" sz="2400" dirty="0">
                <a:solidFill>
                  <a:srgbClr val="000000"/>
                </a:solidFill>
                <a:latin typeface="Georgia" panose="02040502050405020303" pitchFamily="18" charset="0"/>
              </a:rPr>
              <a:t>need </a:t>
            </a:r>
            <a:r>
              <a:rPr lang="en-US" sz="2400" dirty="0" smtClean="0">
                <a:solidFill>
                  <a:srgbClr val="000000"/>
                </a:solidFill>
                <a:latin typeface="Georgia" panose="02040502050405020303" pitchFamily="18" charset="0"/>
              </a:rPr>
              <a:t>to </a:t>
            </a:r>
            <a:r>
              <a:rPr lang="en-US" sz="2400" dirty="0">
                <a:solidFill>
                  <a:srgbClr val="000000"/>
                </a:solidFill>
                <a:latin typeface="Georgia" panose="02040502050405020303" pitchFamily="18" charset="0"/>
              </a:rPr>
              <a:t>bridge the gap </a:t>
            </a:r>
            <a:r>
              <a:rPr lang="en-US" sz="2400" dirty="0" smtClean="0">
                <a:solidFill>
                  <a:srgbClr val="000000"/>
                </a:solidFill>
                <a:latin typeface="Georgia" panose="02040502050405020303" pitchFamily="18" charset="0"/>
              </a:rPr>
              <a:t/>
            </a:r>
            <a:br>
              <a:rPr lang="en-US" sz="2400" dirty="0" smtClean="0">
                <a:solidFill>
                  <a:srgbClr val="000000"/>
                </a:solidFill>
                <a:latin typeface="Georgia" panose="02040502050405020303" pitchFamily="18" charset="0"/>
              </a:rPr>
            </a:br>
            <a:r>
              <a:rPr lang="en-US" sz="2400" dirty="0" smtClean="0">
                <a:solidFill>
                  <a:srgbClr val="000000"/>
                </a:solidFill>
                <a:latin typeface="Georgia" panose="02040502050405020303" pitchFamily="18" charset="0"/>
              </a:rPr>
              <a:t>between </a:t>
            </a:r>
            <a:r>
              <a:rPr lang="en-US" sz="2400" dirty="0">
                <a:solidFill>
                  <a:srgbClr val="000000"/>
                </a:solidFill>
                <a:latin typeface="Georgia" panose="02040502050405020303" pitchFamily="18" charset="0"/>
              </a:rPr>
              <a:t>Programs and </a:t>
            </a:r>
            <a:r>
              <a:rPr lang="en-US" sz="2400" dirty="0" smtClean="0">
                <a:solidFill>
                  <a:srgbClr val="000000"/>
                </a:solidFill>
                <a:latin typeface="Georgia" panose="02040502050405020303" pitchFamily="18" charset="0"/>
              </a:rPr>
              <a:t>Clubs</a:t>
            </a:r>
          </a:p>
          <a:p>
            <a:pPr marL="285750" indent="-285750">
              <a:buFont typeface="Arial" panose="020B0604020202020204" pitchFamily="34" charset="0"/>
              <a:buChar char="•"/>
            </a:pPr>
            <a:r>
              <a:rPr lang="en-US" sz="2400" dirty="0">
                <a:solidFill>
                  <a:srgbClr val="000000"/>
                </a:solidFill>
                <a:latin typeface="Georgia" panose="02040502050405020303" pitchFamily="18" charset="0"/>
              </a:rPr>
              <a:t>Some clubs unwelcoming/ not open to </a:t>
            </a:r>
            <a:r>
              <a:rPr lang="en-US" sz="2400" dirty="0" smtClean="0">
                <a:solidFill>
                  <a:srgbClr val="000000"/>
                </a:solidFill>
                <a:latin typeface="Georgia" panose="02040502050405020303" pitchFamily="18" charset="0"/>
              </a:rPr>
              <a:t>change</a:t>
            </a:r>
            <a:endParaRPr lang="en-US" sz="2400" dirty="0">
              <a:solidFill>
                <a:srgbClr val="000000"/>
              </a:solidFill>
              <a:latin typeface="Georgia" panose="02040502050405020303" pitchFamily="18" charset="0"/>
            </a:endParaRPr>
          </a:p>
          <a:p>
            <a:pPr marL="285750" indent="-285750">
              <a:buFont typeface="Arial" panose="020B0604020202020204" pitchFamily="34" charset="0"/>
              <a:buChar char="•"/>
            </a:pPr>
            <a:r>
              <a:rPr lang="en-US" sz="2400" dirty="0" smtClean="0">
                <a:solidFill>
                  <a:srgbClr val="000000"/>
                </a:solidFill>
                <a:latin typeface="Georgia" panose="02040502050405020303" pitchFamily="18" charset="0"/>
              </a:rPr>
              <a:t>Interested in </a:t>
            </a:r>
            <a:r>
              <a:rPr lang="en-US" sz="2400" dirty="0">
                <a:solidFill>
                  <a:srgbClr val="000000"/>
                </a:solidFill>
                <a:latin typeface="Georgia" panose="02040502050405020303" pitchFamily="18" charset="0"/>
              </a:rPr>
              <a:t>leadership </a:t>
            </a:r>
            <a:r>
              <a:rPr lang="en-US" sz="2400" dirty="0" smtClean="0">
                <a:solidFill>
                  <a:srgbClr val="000000"/>
                </a:solidFill>
                <a:latin typeface="Georgia" panose="02040502050405020303" pitchFamily="18" charset="0"/>
              </a:rPr>
              <a:t>opportunities</a:t>
            </a:r>
          </a:p>
          <a:p>
            <a:endParaRPr lang="en-US" dirty="0"/>
          </a:p>
        </p:txBody>
      </p:sp>
    </p:spTree>
    <p:extLst>
      <p:ext uri="{BB962C8B-B14F-4D97-AF65-F5344CB8AC3E}">
        <p14:creationId xmlns:p14="http://schemas.microsoft.com/office/powerpoint/2010/main" val="250289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Narrow" pitchFamily="34" charset="0"/>
              </a:rPr>
              <a:t>Attracting Younger Professionals</a:t>
            </a:r>
            <a:endParaRPr lang="en-US" sz="3200" dirty="0">
              <a:latin typeface="Arial Narrow" pitchFamily="34" charset="0"/>
            </a:endParaRPr>
          </a:p>
        </p:txBody>
      </p:sp>
      <p:pic>
        <p:nvPicPr>
          <p:cNvPr id="5" name="Picture 8" descr="http://www.chambercoalition.org/images/membership-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3048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33400" y="1493837"/>
            <a:ext cx="7848600" cy="4525963"/>
          </a:xfrm>
        </p:spPr>
        <p:txBody>
          <a:bodyPr/>
          <a:lstStyle/>
          <a:p>
            <a:r>
              <a:rPr lang="en-US" sz="2800" dirty="0" smtClean="0"/>
              <a:t>Assign </a:t>
            </a:r>
            <a:r>
              <a:rPr lang="en-US" sz="2800" dirty="0"/>
              <a:t>a veteran Rotarian to serve as a mentor to make a new young member feel </a:t>
            </a:r>
            <a:r>
              <a:rPr lang="en-US" sz="2800" dirty="0" smtClean="0"/>
              <a:t>welcome.</a:t>
            </a:r>
          </a:p>
          <a:p>
            <a:r>
              <a:rPr lang="en-US" sz="2600" dirty="0" smtClean="0"/>
              <a:t>Reduce </a:t>
            </a:r>
            <a:r>
              <a:rPr lang="en-US" sz="2600" dirty="0"/>
              <a:t>meal expenses or make meals </a:t>
            </a:r>
            <a:r>
              <a:rPr lang="en-US" sz="2600" dirty="0" smtClean="0"/>
              <a:t>optional</a:t>
            </a:r>
          </a:p>
          <a:p>
            <a:r>
              <a:rPr lang="en-US" sz="2600" dirty="0" smtClean="0"/>
              <a:t>Create a welcoming club environment</a:t>
            </a:r>
          </a:p>
          <a:p>
            <a:r>
              <a:rPr lang="en-US" sz="2600" dirty="0"/>
              <a:t>Create social and networking activities that are interesting and </a:t>
            </a:r>
            <a:r>
              <a:rPr lang="en-US" sz="2600" dirty="0" smtClean="0"/>
              <a:t>convenient</a:t>
            </a:r>
          </a:p>
          <a:p>
            <a:r>
              <a:rPr lang="en-US" sz="2600" dirty="0"/>
              <a:t>Get them </a:t>
            </a:r>
            <a:r>
              <a:rPr lang="en-US" sz="2600" dirty="0" smtClean="0"/>
              <a:t>involved</a:t>
            </a:r>
          </a:p>
          <a:p>
            <a:pPr marL="0" indent="0">
              <a:buNone/>
            </a:pPr>
            <a:r>
              <a:rPr lang="en-US" sz="2600" dirty="0" smtClean="0"/>
              <a:t>- </a:t>
            </a:r>
            <a:r>
              <a:rPr lang="en-US" sz="2000" i="1" dirty="0" smtClean="0"/>
              <a:t>Strengthening Your Membership: Creating Your </a:t>
            </a:r>
            <a:br>
              <a:rPr lang="en-US" sz="2000" i="1" dirty="0" smtClean="0"/>
            </a:br>
            <a:r>
              <a:rPr lang="en-US" sz="2000" i="1" dirty="0" smtClean="0"/>
              <a:t>Membership Development Plan</a:t>
            </a:r>
            <a:endParaRPr lang="en-US" sz="2000" i="1" dirty="0"/>
          </a:p>
        </p:txBody>
      </p:sp>
    </p:spTree>
    <p:extLst>
      <p:ext uri="{BB962C8B-B14F-4D97-AF65-F5344CB8AC3E}">
        <p14:creationId xmlns:p14="http://schemas.microsoft.com/office/powerpoint/2010/main" val="1338313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Narrow" pitchFamily="34" charset="0"/>
              </a:rPr>
              <a:t>Alumni and Program </a:t>
            </a:r>
            <a:r>
              <a:rPr lang="en-US" sz="3200" dirty="0">
                <a:latin typeface="Arial Narrow" pitchFamily="34" charset="0"/>
              </a:rPr>
              <a:t>Participants</a:t>
            </a:r>
            <a:endParaRPr lang="en-US" sz="3200" dirty="0">
              <a:latin typeface="Arial Narrow" pitchFamily="34" charset="0"/>
            </a:endParaRPr>
          </a:p>
        </p:txBody>
      </p:sp>
      <p:pic>
        <p:nvPicPr>
          <p:cNvPr id="6" name="Picture 6" descr="https://cds.cern.ch/record/1237562/files/icon-silouhettes(1)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0"/>
            <a:ext cx="571479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1447800"/>
            <a:ext cx="8077200" cy="2696123"/>
          </a:xfrm>
          <a:prstGeom prst="rect">
            <a:avLst/>
          </a:prstGeom>
          <a:noFill/>
        </p:spPr>
        <p:txBody>
          <a:bodyPr wrap="square" rtlCol="0">
            <a:spAutoFit/>
          </a:bodyPr>
          <a:lstStyle/>
          <a:p>
            <a:pPr marL="341313" indent="-341313" defTabSz="455613" fontAlgn="base">
              <a:spcBef>
                <a:spcPct val="20000"/>
              </a:spcBef>
              <a:spcAft>
                <a:spcPct val="0"/>
              </a:spcAft>
              <a:buFont typeface="Arial" pitchFamily="34" charset="0"/>
              <a:buChar char="•"/>
            </a:pPr>
            <a:r>
              <a:rPr lang="en-US" sz="2800" dirty="0">
                <a:solidFill>
                  <a:srgbClr val="58585A"/>
                </a:solidFill>
                <a:latin typeface="Georgia"/>
                <a:ea typeface="MS PGothic" pitchFamily="34" charset="-128"/>
                <a:cs typeface="Georgia"/>
              </a:rPr>
              <a:t>Great resource for membership</a:t>
            </a:r>
          </a:p>
          <a:p>
            <a:pPr marL="341313" indent="-341313" defTabSz="455613" fontAlgn="base">
              <a:spcBef>
                <a:spcPct val="20000"/>
              </a:spcBef>
              <a:spcAft>
                <a:spcPct val="0"/>
              </a:spcAft>
              <a:buFont typeface="Arial" pitchFamily="34" charset="0"/>
              <a:buChar char="•"/>
            </a:pPr>
            <a:r>
              <a:rPr lang="en-US" sz="2800" dirty="0">
                <a:solidFill>
                  <a:srgbClr val="58585A"/>
                </a:solidFill>
                <a:latin typeface="Georgia"/>
                <a:ea typeface="MS PGothic" pitchFamily="34" charset="-128"/>
                <a:cs typeface="Georgia"/>
              </a:rPr>
              <a:t>Build and maintain relationships </a:t>
            </a:r>
            <a:r>
              <a:rPr lang="en-US" sz="2800" dirty="0">
                <a:solidFill>
                  <a:srgbClr val="58585A"/>
                </a:solidFill>
                <a:latin typeface="Georgia"/>
                <a:ea typeface="MS PGothic" pitchFamily="34" charset="-128"/>
                <a:cs typeface="Georgia"/>
              </a:rPr>
              <a:t>with alumni and their families</a:t>
            </a:r>
          </a:p>
          <a:p>
            <a:pPr marL="341313" indent="-341313" defTabSz="455613" fontAlgn="base">
              <a:spcBef>
                <a:spcPct val="20000"/>
              </a:spcBef>
              <a:spcAft>
                <a:spcPct val="0"/>
              </a:spcAft>
              <a:buFont typeface="Arial" pitchFamily="34" charset="0"/>
              <a:buChar char="•"/>
            </a:pPr>
            <a:r>
              <a:rPr lang="en-US" sz="2800" dirty="0">
                <a:solidFill>
                  <a:srgbClr val="58585A"/>
                </a:solidFill>
                <a:latin typeface="Georgia"/>
                <a:ea typeface="MS PGothic" pitchFamily="34" charset="-128"/>
                <a:cs typeface="Georgia"/>
              </a:rPr>
              <a:t>Alumni and Program Participants information </a:t>
            </a:r>
            <a:r>
              <a:rPr lang="en-US" sz="2800" dirty="0">
                <a:solidFill>
                  <a:srgbClr val="58585A"/>
                </a:solidFill>
                <a:latin typeface="Georgia"/>
                <a:ea typeface="MS PGothic" pitchFamily="34" charset="-128"/>
                <a:cs typeface="Georgia"/>
              </a:rPr>
              <a:t>available </a:t>
            </a:r>
            <a:endParaRPr lang="en-US" sz="2800" dirty="0">
              <a:solidFill>
                <a:srgbClr val="58585A"/>
              </a:solidFill>
              <a:latin typeface="Georgia"/>
              <a:ea typeface="MS PGothic" pitchFamily="34" charset="-128"/>
              <a:cs typeface="Georgia"/>
            </a:endParaRPr>
          </a:p>
          <a:p>
            <a:endParaRPr lang="en-US" dirty="0"/>
          </a:p>
        </p:txBody>
      </p:sp>
    </p:spTree>
    <p:extLst>
      <p:ext uri="{BB962C8B-B14F-4D97-AF65-F5344CB8AC3E}">
        <p14:creationId xmlns:p14="http://schemas.microsoft.com/office/powerpoint/2010/main" val="778997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695" y="1219200"/>
            <a:ext cx="8077200" cy="646331"/>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endParaRPr lang="en-US" dirty="0"/>
          </a:p>
        </p:txBody>
      </p:sp>
      <p:sp>
        <p:nvSpPr>
          <p:cNvPr id="6" name="Title 5"/>
          <p:cNvSpPr>
            <a:spLocks noGrp="1"/>
          </p:cNvSpPr>
          <p:nvPr>
            <p:ph type="title"/>
          </p:nvPr>
        </p:nvSpPr>
        <p:spPr/>
        <p:txBody>
          <a:bodyPr/>
          <a:lstStyle/>
          <a:p>
            <a:r>
              <a:rPr lang="en-US" sz="3200" dirty="0" smtClean="0"/>
              <a:t>Resources </a:t>
            </a:r>
            <a:r>
              <a:rPr lang="en-US" sz="3200" dirty="0" smtClean="0">
                <a:latin typeface="Arial Narrow" pitchFamily="34" charset="0"/>
              </a:rPr>
              <a:t>for </a:t>
            </a:r>
            <a:r>
              <a:rPr lang="en-US" sz="3200" dirty="0" smtClean="0"/>
              <a:t>YP </a:t>
            </a:r>
            <a:r>
              <a:rPr lang="en-US" sz="3200" dirty="0" smtClean="0"/>
              <a:t>Summits</a:t>
            </a:r>
            <a:endParaRPr lang="en-US"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57" y="990600"/>
            <a:ext cx="731105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11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1080" y="304800"/>
            <a:ext cx="5741720" cy="707886"/>
          </a:xfrm>
          <a:prstGeom prst="rect">
            <a:avLst/>
          </a:prstGeom>
          <a:noFill/>
        </p:spPr>
        <p:txBody>
          <a:bodyPr wrap="square" rtlCol="0">
            <a:spAutoFit/>
          </a:bodyPr>
          <a:lstStyle/>
          <a:p>
            <a:pPr algn="ctr"/>
            <a:r>
              <a:rPr lang="en-US" sz="4000" dirty="0" smtClean="0">
                <a:solidFill>
                  <a:schemeClr val="bg1"/>
                </a:solidFill>
                <a:latin typeface="Arial Narrow" panose="020B0606020202030204" pitchFamily="34" charset="0"/>
              </a:rPr>
              <a:t>DISCUSSION</a:t>
            </a:r>
            <a:endParaRPr lang="en-US" sz="3200" dirty="0">
              <a:solidFill>
                <a:schemeClr val="bg1"/>
              </a:solidFill>
              <a:latin typeface="Arial Narrow" panose="020B0606020202030204" pitchFamily="34" charset="0"/>
            </a:endParaRPr>
          </a:p>
        </p:txBody>
      </p:sp>
      <p:sp>
        <p:nvSpPr>
          <p:cNvPr id="3" name="Title 2"/>
          <p:cNvSpPr>
            <a:spLocks noGrp="1"/>
          </p:cNvSpPr>
          <p:nvPr>
            <p:ph type="ctrTitle"/>
          </p:nvPr>
        </p:nvSpPr>
        <p:spPr>
          <a:xfrm>
            <a:off x="-76200" y="3048000"/>
            <a:ext cx="9296400" cy="990600"/>
          </a:xfrm>
          <a:solidFill>
            <a:srgbClr val="0070C0"/>
          </a:solidFill>
          <a:ln>
            <a:solidFill>
              <a:srgbClr val="0070C0"/>
            </a:solidFill>
          </a:ln>
        </p:spPr>
        <p:txBody>
          <a:bodyPr/>
          <a:lstStyle/>
          <a:p>
            <a:pPr algn="ctr"/>
            <a:r>
              <a:rPr lang="en-US" sz="5400" dirty="0" smtClean="0"/>
              <a:t>THANK </a:t>
            </a:r>
            <a:r>
              <a:rPr lang="en-US" sz="5400" dirty="0" smtClean="0"/>
              <a:t>YOU</a:t>
            </a:r>
            <a:endParaRPr lang="en-US" sz="5400" dirty="0"/>
          </a:p>
        </p:txBody>
      </p:sp>
    </p:spTree>
    <p:extLst>
      <p:ext uri="{BB962C8B-B14F-4D97-AF65-F5344CB8AC3E}">
        <p14:creationId xmlns:p14="http://schemas.microsoft.com/office/powerpoint/2010/main" val="328403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YOUNG PROFESSIONALS CAMPAIGN _D6290_MAY2015">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YOUNG PROFESSIONALS CAMPAIGN _D6290_MAY2015</Template>
  <TotalTime>1348</TotalTime>
  <Words>796</Words>
  <Application>Microsoft Office PowerPoint</Application>
  <PresentationFormat>On-screen Show (4:3)</PresentationFormat>
  <Paragraphs>72</Paragraphs>
  <Slides>9</Slides>
  <Notes>7</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YOUNG PROFESSIONALS CAMPAIGN _D6290_MAY2015</vt:lpstr>
      <vt:lpstr>LeadDev-Master_2013-NEW</vt:lpstr>
      <vt:lpstr>1_Custom Design</vt:lpstr>
      <vt:lpstr>Custom Design</vt:lpstr>
      <vt:lpstr>2_Custom Design</vt:lpstr>
      <vt:lpstr>PowerPoint Presentation</vt:lpstr>
      <vt:lpstr>Young Professionals Campaign      </vt:lpstr>
      <vt:lpstr>Campaign Phases</vt:lpstr>
      <vt:lpstr>Chicago Young Professionals Summit</vt:lpstr>
      <vt:lpstr>Youth Summit 2015 in Canberra, Australia</vt:lpstr>
      <vt:lpstr>Attracting Younger Professionals</vt:lpstr>
      <vt:lpstr>Alumni and Program Participants</vt:lpstr>
      <vt:lpstr>Resources for YP Summits</vt:lpstr>
      <vt:lpstr>THANK YOU</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Jones</dc:creator>
  <cp:lastModifiedBy>Julie Aubry</cp:lastModifiedBy>
  <cp:revision>111</cp:revision>
  <cp:lastPrinted>2015-04-28T20:51:09Z</cp:lastPrinted>
  <dcterms:created xsi:type="dcterms:W3CDTF">2015-10-09T20:48:59Z</dcterms:created>
  <dcterms:modified xsi:type="dcterms:W3CDTF">2015-11-14T17:48:28Z</dcterms:modified>
</cp:coreProperties>
</file>